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Lst>
  <p:sldSz cy="5143500" cx="9144000"/>
  <p:notesSz cx="6858000" cy="9144000"/>
  <p:embeddedFontLst>
    <p:embeddedFont>
      <p:font typeface="Montserrat"/>
      <p:regular r:id="rId61"/>
      <p:bold r:id="rId62"/>
      <p:italic r:id="rId63"/>
      <p:boldItalic r:id="rId64"/>
    </p:embeddedFont>
    <p:embeddedFont>
      <p:font typeface="Montserrat Light"/>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A6B3FD7-51F7-4CA4-88DE-D19611911BE1}">
  <a:tblStyle styleId="{FA6B3FD7-51F7-4CA4-88DE-D19611911BE1}"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ontserrat-bold.fntdata"/><Relationship Id="rId61" Type="http://schemas.openxmlformats.org/officeDocument/2006/relationships/font" Target="fonts/Montserrat-regular.fntdata"/><Relationship Id="rId20" Type="http://schemas.openxmlformats.org/officeDocument/2006/relationships/slide" Target="slides/slide14.xml"/><Relationship Id="rId64" Type="http://schemas.openxmlformats.org/officeDocument/2006/relationships/font" Target="fonts/Montserrat-boldItalic.fntdata"/><Relationship Id="rId63" Type="http://schemas.openxmlformats.org/officeDocument/2006/relationships/font" Target="fonts/Montserrat-italic.fntdata"/><Relationship Id="rId22" Type="http://schemas.openxmlformats.org/officeDocument/2006/relationships/slide" Target="slides/slide16.xml"/><Relationship Id="rId66" Type="http://schemas.openxmlformats.org/officeDocument/2006/relationships/font" Target="fonts/MontserratLight-bold.fntdata"/><Relationship Id="rId21" Type="http://schemas.openxmlformats.org/officeDocument/2006/relationships/slide" Target="slides/slide15.xml"/><Relationship Id="rId65" Type="http://schemas.openxmlformats.org/officeDocument/2006/relationships/font" Target="fonts/MontserratLight-regular.fntdata"/><Relationship Id="rId24" Type="http://schemas.openxmlformats.org/officeDocument/2006/relationships/slide" Target="slides/slide18.xml"/><Relationship Id="rId68" Type="http://schemas.openxmlformats.org/officeDocument/2006/relationships/font" Target="fonts/MontserratLight-boldItalic.fntdata"/><Relationship Id="rId23" Type="http://schemas.openxmlformats.org/officeDocument/2006/relationships/slide" Target="slides/slide17.xml"/><Relationship Id="rId67" Type="http://schemas.openxmlformats.org/officeDocument/2006/relationships/font" Target="fonts/MontserratLight-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ATH02Fz6cuA_HiIiz8wcuRoDNsioOEIqe7lKAxt9dMc/edi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0MfxTKKUh5-PFsf0QIykhnjwHY81yWgVCFumrvCl5gs/edit#"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gpf.org/view/?a=b17de10cc7e851dfbadcfd2d744664b7e87e571a70a607061577d906d169ddd5&amp;j=a46395873b91bf3a2008674954e59fa6b65db0768030ad0763222fc353d02228&amp;r=3bfcecdb1376b4b568309ade790452b5655cf0948b70b34b6ab5bd88a84967fd&amp;n=ea4d2208511a6ea0b6f13ba9665257130e85c31fefa42838374751994ace465e&amp;k=452342"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beswealthblog.ca/2019/09/canadians-lack-personal-savings/"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Unit Plan </a:t>
            </a:r>
            <a:r>
              <a:rPr lang="en" u="sng">
                <a:solidFill>
                  <a:schemeClr val="hlink"/>
                </a:solidFill>
                <a:hlinkClick r:id="rId2"/>
              </a:rPr>
              <a:t>https://docs.google.com/document/d/1ATH02Fz6cuA_HiIiz8wcuRoDNsioOEIqe7lKAxt9dMc/edit</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023b4d5f51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023b4d5f51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023b4d5f51_23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023b4d5f51_23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023b4d5f51_23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023b4d5f51_23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023b4d5f51_23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023b4d5f51_23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23ae00b0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23ae00b0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04b6a5e7eb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04b6a5e7eb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Risk you’re willing to take might depend on your goals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04b6a5e7eb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04b6a5e7eb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Cash - totally liquid, but if you hold it in your wallet, it is actually going to LOSE value as inflation builds</a:t>
            </a:r>
            <a:br>
              <a:rPr lang="en"/>
            </a:br>
            <a:r>
              <a:rPr lang="en"/>
              <a:t>Some saving accounts are 0.04%.  That is SO safe and SO low return.  Not best way to build wealth.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023b4d5f51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023b4d5f51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04b6a5e7e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04b6a5e7e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023b4d5f51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023b4d5f5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023b4d5f5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023b4d5f5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023b4d5f51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023b4d5f5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23ae00b0e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23ae00b0e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023b4d5f5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023b4d5f5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023b4d5f5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023b4d5f5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Bonds: </a:t>
            </a:r>
            <a:r>
              <a:rPr lang="en" u="sng">
                <a:solidFill>
                  <a:schemeClr val="hlink"/>
                </a:solidFill>
                <a:hlinkClick r:id="rId2"/>
              </a:rPr>
              <a:t>https://docs.google.com/document/d/10MfxTKKUh5-PFsf0QIykhnjwHY81yWgVCFumrvCl5gs/edit#</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0320335bd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0320335bd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023b4d5f51_2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023b4d5f51_2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023b4d5f51_2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023b4d5f51_2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https://docs.google.com/document/d/130kkySnSGd2Rx999IKmBS7CwhtNn20v-EcGEIJNFjgA/edit#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04c5a8d3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04c5a8d3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04c5a8d34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04c5a8d34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04b6a5e7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04b6a5e7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04b6a5e7eb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04b6a5e7eb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04b6a5e7eb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04b6a5e7eb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04b6a5e7eb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04b6a5e7eb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050209cc3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050209cc3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04b6a5e7eb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04b6a5e7eb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04b6a5e7eb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04b6a5e7eb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04c5a8d34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04c5a8d34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04b6a5e7e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04b6a5e7e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023b4d5f51_23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023b4d5f51_23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04b6a5e7eb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04b6a5e7eb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04b6a5e7eb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04b6a5e7eb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04b6a5e7eb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04b6a5e7e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023b4d5f51_23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023b4d5f51_23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gpf.org/view/?a=b17de10cc7e851dfbadcfd2d744664b7e87e571a70a607061577d906d169ddd5&amp;j=a46395873b91bf3a2008674954e59fa6b65db0768030ad0763222fc353d02228&amp;r=3bfcecdb1376b4b568309ade790452b5655cf0948b70b34b6ab5bd88a84967fd&amp;n=ea4d2208511a6ea0b6f13ba9665257130e85c31fefa42838374751994ace465e&amp;k=452342</a:t>
            </a:r>
            <a:r>
              <a:rPr lang="en"/>
              <a:t>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023b4d5f51_2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023b4d5f51_2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04b6a5e7eb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04b6a5e7eb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04b6a5e7eb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04b6a5e7eb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Brighter the GREEN, the bigger the gain		On the left, look at the 1 Day Performance.  THEN look at the 1 year performance!!</a:t>
            </a:r>
            <a:br>
              <a:rPr lang="en">
                <a:solidFill>
                  <a:schemeClr val="dk1"/>
                </a:solidFill>
              </a:rPr>
            </a:br>
            <a:r>
              <a:rPr lang="en">
                <a:solidFill>
                  <a:schemeClr val="dk1"/>
                </a:solidFill>
              </a:rPr>
              <a:t>Brighter the RED, the bigger the loss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023b4d5f51_23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023b4d5f51_23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04b6a5e7eb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04b6a5e7eb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04b6a5e7eb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04b6a5e7eb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04b6a5e7eb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04b6a5e7eb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04b6a5e7eb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04b6a5e7eb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04b6a5e7eb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04b6a5e7eb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04b6a5e7eb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04b6a5e7eb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700">
                <a:solidFill>
                  <a:schemeClr val="dk1"/>
                </a:solidFill>
              </a:rPr>
              <a:t>Why Do Canadians Suck at Saving</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u="sng">
                <a:solidFill>
                  <a:schemeClr val="hlink"/>
                </a:solidFill>
                <a:hlinkClick r:id="rId2"/>
              </a:rPr>
              <a:t>https://forbeswealthblog.ca/2019/09/canadians-lack-personal-savings/</a:t>
            </a:r>
            <a:r>
              <a:rPr lang="en">
                <a:solidFill>
                  <a:schemeClr val="dk1"/>
                </a:solidFill>
              </a:rPr>
              <a:t> There are many reasons why Canadians suck at saving. Spending beyond our means, high cost of living to list a few, but the one we want to focus on is lack of communication. This lack of communication starts when we are kids.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Ideally our financial education should start when we are children. We should be taught how to save properly and how to spend properly (stay tuned for a future blog post about how to spend your money). However, that is not the case for most of us.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Money seems to be a taboo subject in most households. Typically minimal information is shared and everyone is left to figure it out for themselves.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 lot of our financial habits are generated by watching what our parents have done. For millennial’s, this may include observing our parents as home owners, RV or cabin owners, and and annual vacationers. Often times we do not observe the savings, budgeting or ‘behind the scenes’ activities that successful people are participating in.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This creates a false view of what healthy financial situations look like. After observing, we take those unhealthy habits into our adult years and into our own marriages. It may take years to figure out what a healthy financial situation actually looks like. By that point it might be too late.</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04b6a5e7eb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04b6a5e7eb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023b4d5f51_2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023b4d5f51_2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02bdc5d5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02bdc5d5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04b6a5e7eb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04b6a5e7eb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04b6a5e7eb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04b6a5e7eb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023b4d5f5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023b4d5f5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023b4d5f51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023b4d5f5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23b4d5f5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023b4d5f5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023b4d5f5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023b4d5f5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document/d/1wLZ8qefbvs-oAy7H7-eQrUUVE6E_UJtBRK9j5ANpLdA/edit?usp=sharing" TargetMode="External"/><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hyperlink" Target="https://www.ngpf.org/blog/question-of-the-day/question-of-the-day-this-company-whose-product-is-now-being-used-by-millions-of-students-every-day-has-seen-its-stock-price-rise-by-more-than-700-this-year-can-you-name-i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youtube.com/watch?v=IuyejHOGCro" TargetMode="Externa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docs.google.com/document/d/1bmtuXjPisZyJTETc0bDOieVlAh9_vP1p3dhEF3aMnOs/edit?usp=sharing" TargetMode="External"/><Relationship Id="rId4" Type="http://schemas.openxmlformats.org/officeDocument/2006/relationships/hyperlink" Target="https://docs.google.com/document/d/1wLZ8qefbvs-oAy7H7-eQrUUVE6E_UJtBRK9j5ANpLdA/edit?usp=sharing" TargetMode="External"/><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ealth.visualcapitalist.com/simple-introduction-investing/" TargetMode="External"/><Relationship Id="rId4" Type="http://schemas.openxmlformats.org/officeDocument/2006/relationships/hyperlink" Target="https://youtu.be/wf91rEGw88Q" TargetMode="External"/><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youtube.com/watch?v=pNO3Rmmezc0" TargetMode="Externa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docs.google.com/document/d/1wLZ8qefbvs-oAy7H7-eQrUUVE6E_UJtBRK9j5ANpLdA/edit?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www.bankrate.com/calculators/retirement/roi-calculator.aspx" TargetMode="External"/><Relationship Id="rId4" Type="http://schemas.openxmlformats.org/officeDocument/2006/relationships/hyperlink" Target="https://docs.google.com/document/d/1TrWaORd2mQSakiVnG8K0VuzrgvXUKMZ8SzZ3ybGyB_s/edit?usp=shari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docs.google.com/document/d/1KLPaX7DsQLUpRaLM2TsZHJYowvFjH48ZlWls8Pv-6B0/edit?usp=sharing" TargetMode="Externa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docs.google.com/document/d/1nY3s7iGDJ2-TwxGYpKQN1lE4e-0r5rInm8W3rUsR8Ko/edit?usp=sharing" TargetMode="External"/><Relationship Id="rId4" Type="http://schemas.openxmlformats.org/officeDocument/2006/relationships/image" Target="../media/image35.png"/><Relationship Id="rId5"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youtube.com/watch?v=-Qs4lhGK9oc" TargetMode="External"/><Relationship Id="rId4" Type="http://schemas.openxmlformats.org/officeDocument/2006/relationships/image" Target="../media/image43.jpg"/><Relationship Id="rId5" Type="http://schemas.openxmlformats.org/officeDocument/2006/relationships/image" Target="../media/image37.png"/><Relationship Id="rId6" Type="http://schemas.openxmlformats.org/officeDocument/2006/relationships/hyperlink" Target="http://www.youtube.com/watch?v=mR2jA0sd3cE" TargetMode="External"/><Relationship Id="rId7"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www.youtube.com/watch?v=MIzw6gHxSM0" TargetMode="Externa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www.youtube.com/watch?v=_V6LGYuIY58" TargetMode="External"/><Relationship Id="rId4" Type="http://schemas.openxmlformats.org/officeDocument/2006/relationships/image" Target="../media/image31.jpg"/><Relationship Id="rId5" Type="http://schemas.openxmlformats.org/officeDocument/2006/relationships/hyperlink" Target="http://www.youtube.com/watch?v=fcQVmZp0G-Y" TargetMode="External"/><Relationship Id="rId6"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6.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www.td.com/ca/en/personal-banking/personal-investing/learn/comparing-tfsa-vs-rrsp/" TargetMode="External"/><Relationship Id="rId4" Type="http://schemas.openxmlformats.org/officeDocument/2006/relationships/hyperlink" Target="https://www.moneysense.ca/save/investing/tfsa/tfsa-vs-rrsp-decision/" TargetMode="External"/><Relationship Id="rId5" Type="http://schemas.openxmlformats.org/officeDocument/2006/relationships/hyperlink" Target="https://www.wealthsimple.com/en-ca/learn/rrsp-vs-tfsa" TargetMode="External"/><Relationship Id="rId6"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www.youtube.com/watch?v=PBbBET87X2Y" TargetMode="External"/><Relationship Id="rId4" Type="http://schemas.openxmlformats.org/officeDocument/2006/relationships/image" Target="../media/image44.jpg"/><Relationship Id="rId5"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edpuzzle.com/media/5d34fa1b00a86b40bc876193" TargetMode="External"/><Relationship Id="rId4" Type="http://schemas.openxmlformats.org/officeDocument/2006/relationships/hyperlink" Target="http://www.youtube.com/watch?v=jxZa90pSYzc" TargetMode="External"/><Relationship Id="rId5" Type="http://schemas.openxmlformats.org/officeDocument/2006/relationships/image" Target="../media/image45.jpg"/><Relationship Id="rId6" Type="http://schemas.openxmlformats.org/officeDocument/2006/relationships/hyperlink" Target="http://www.youtube.com/watch?v=vhVO-Eykrxc" TargetMode="External"/><Relationship Id="rId7"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docs.google.com/document/d/1z6b6yv4M0x5lmZROBcJVqvjbTZQELNox/edit?usp=sharing&amp;ouid=101277482007097634128&amp;rtpof=true&amp;sd=true" TargetMode="External"/><Relationship Id="rId4" Type="http://schemas.openxmlformats.org/officeDocument/2006/relationships/hyperlink" Target="https://docs.google.com/document/d/1R7Tkv-ytxuwgunxObV0Oty0PrhX9mWuMFxTIYB-ajHA/edit" TargetMode="External"/><Relationship Id="rId5" Type="http://schemas.openxmlformats.org/officeDocument/2006/relationships/hyperlink" Target="http://www.youtube.com/watch?v=_PXFVNWINQc" TargetMode="External"/><Relationship Id="rId6" Type="http://schemas.openxmlformats.org/officeDocument/2006/relationships/image" Target="../media/image5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youtube.com/watch?v=ETr6L6Vbf4A" TargetMode="External"/><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www.youtube.com/watch?v=u5eewhr7KKY" TargetMode="External"/><Relationship Id="rId4" Type="http://schemas.openxmlformats.org/officeDocument/2006/relationships/image" Target="../media/image47.jpg"/><Relationship Id="rId5" Type="http://schemas.openxmlformats.org/officeDocument/2006/relationships/hyperlink" Target="http://www.youtube.com/watch?v=vGcOGYkttI4" TargetMode="External"/><Relationship Id="rId6" Type="http://schemas.openxmlformats.org/officeDocument/2006/relationships/image" Target="../media/image5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docs.google.com/document/d/17r7G2VTMLEtI0zjw111HMfiouL72kIiqSXzvEOlqh3k/edit?usp=sharin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edpuzzle.com/media/5d56c4d1dcda1840bb8d32e2" TargetMode="Externa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www.techrepublic.com/videos/top-5-investment-robo-advisor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tradingeconomics.com/canada/personal-savings" TargetMode="External"/><Relationship Id="rId4" Type="http://schemas.openxmlformats.org/officeDocument/2006/relationships/hyperlink" Target="https://tradingeconomics.com/canada/personal-savings" TargetMode="External"/><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youtu.be/DctuVe-JVSs" TargetMode="Externa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drive.google.com/file/d/1rmjhRN1O0BLkWkkAWyxRcrzqowt-g40O/view?usp=sharing" TargetMode="Externa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youtu.be/JrGp4ofULzQ" TargetMode="External"/><Relationship Id="rId4" Type="http://schemas.openxmlformats.org/officeDocument/2006/relationships/hyperlink" Target="http://www.youtube.com/watch?v=F3QpgXBtDeo" TargetMode="External"/><Relationship Id="rId5"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53083" y="2120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6000"/>
              <a:t>Financial Literacy</a:t>
            </a:r>
            <a:r>
              <a:rPr lang="en" sz="2800">
                <a:solidFill>
                  <a:schemeClr val="dk2"/>
                </a:solidFill>
              </a:rPr>
              <a:t> </a:t>
            </a:r>
            <a:endParaRPr sz="2800">
              <a:solidFill>
                <a:schemeClr val="dk2"/>
              </a:solidFill>
            </a:endParaRPr>
          </a:p>
          <a:p>
            <a:pPr indent="0" lvl="0" marL="0" rtl="0" algn="ctr">
              <a:spcBef>
                <a:spcPts val="0"/>
              </a:spcBef>
              <a:spcAft>
                <a:spcPts val="0"/>
              </a:spcAft>
              <a:buNone/>
            </a:pPr>
            <a:r>
              <a:rPr b="1" lang="en" sz="6000"/>
              <a:t>Investing</a:t>
            </a:r>
            <a:endParaRPr b="1" sz="6000"/>
          </a:p>
        </p:txBody>
      </p:sp>
      <p:sp>
        <p:nvSpPr>
          <p:cNvPr id="55" name="Google Shape;55;p13"/>
          <p:cNvSpPr txBox="1"/>
          <p:nvPr>
            <p:ph idx="1" type="subTitle"/>
          </p:nvPr>
        </p:nvSpPr>
        <p:spPr>
          <a:xfrm>
            <a:off x="280325" y="2318625"/>
            <a:ext cx="8520600" cy="792600"/>
          </a:xfrm>
          <a:prstGeom prst="rect">
            <a:avLst/>
          </a:prstGeom>
        </p:spPr>
        <p:txBody>
          <a:bodyPr anchorCtr="0" anchor="t" bIns="91425" lIns="91425" spcFirstLastPara="1" rIns="91425" wrap="square" tIns="91425">
            <a:normAutofit fontScale="47500"/>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Booklet to accompany </a:t>
            </a:r>
            <a:r>
              <a:rPr lang="en" u="sng">
                <a:solidFill>
                  <a:schemeClr val="hlink"/>
                </a:solidFill>
                <a:hlinkClick r:id="rId3"/>
              </a:rPr>
              <a:t>https://docs.google.com/document/d/1wLZ8qefbvs-oAy7H7-eQrUUVE6E_UJtBRK9j5ANpLdA/edit?usp=sharing</a:t>
            </a:r>
            <a:r>
              <a:rPr lang="en"/>
              <a:t> </a:t>
            </a:r>
            <a:endParaRPr/>
          </a:p>
        </p:txBody>
      </p:sp>
      <p:pic>
        <p:nvPicPr>
          <p:cNvPr id="56" name="Google Shape;56;p13"/>
          <p:cNvPicPr preferRelativeResize="0"/>
          <p:nvPr/>
        </p:nvPicPr>
        <p:blipFill>
          <a:blip r:embed="rId4">
            <a:alphaModFix/>
          </a:blip>
          <a:stretch>
            <a:fillRect/>
          </a:stretch>
        </p:blipFill>
        <p:spPr>
          <a:xfrm>
            <a:off x="6342870" y="3352775"/>
            <a:ext cx="2749729" cy="1747500"/>
          </a:xfrm>
          <a:prstGeom prst="rect">
            <a:avLst/>
          </a:prstGeom>
          <a:noFill/>
          <a:ln>
            <a:noFill/>
          </a:ln>
        </p:spPr>
      </p:pic>
      <p:pic>
        <p:nvPicPr>
          <p:cNvPr id="57" name="Google Shape;57;p13"/>
          <p:cNvPicPr preferRelativeResize="0"/>
          <p:nvPr/>
        </p:nvPicPr>
        <p:blipFill>
          <a:blip r:embed="rId5">
            <a:alphaModFix/>
          </a:blip>
          <a:stretch>
            <a:fillRect/>
          </a:stretch>
        </p:blipFill>
        <p:spPr>
          <a:xfrm>
            <a:off x="0" y="3352775"/>
            <a:ext cx="3301271" cy="1856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How does the Stock Exchange Work?</a:t>
            </a:r>
            <a:endParaRPr b="1"/>
          </a:p>
        </p:txBody>
      </p:sp>
      <p:sp>
        <p:nvSpPr>
          <p:cNvPr id="115" name="Google Shape;115;p22"/>
          <p:cNvSpPr txBox="1"/>
          <p:nvPr>
            <p:ph idx="1" type="body"/>
          </p:nvPr>
        </p:nvSpPr>
        <p:spPr>
          <a:xfrm>
            <a:off x="311700" y="1152475"/>
            <a:ext cx="8736300" cy="3908400"/>
          </a:xfrm>
          <a:prstGeom prst="rect">
            <a:avLst/>
          </a:prstGeom>
        </p:spPr>
        <p:txBody>
          <a:bodyPr anchorCtr="0" anchor="t" bIns="91425" lIns="91425" spcFirstLastPara="1" rIns="91425" wrap="square" tIns="91425">
            <a:normAutofit fontScale="77500" lnSpcReduction="20000"/>
          </a:bodyPr>
          <a:lstStyle/>
          <a:p>
            <a:pPr indent="-309800" lvl="0" marL="457200" rtl="0" algn="l">
              <a:spcBef>
                <a:spcPts val="0"/>
              </a:spcBef>
              <a:spcAft>
                <a:spcPts val="0"/>
              </a:spcAft>
              <a:buClr>
                <a:schemeClr val="dk1"/>
              </a:buClr>
              <a:buSzPct val="100000"/>
              <a:buFont typeface="Montserrat"/>
              <a:buAutoNum type="arabicPeriod"/>
            </a:pPr>
            <a:r>
              <a:rPr b="1" lang="en" sz="1650">
                <a:solidFill>
                  <a:schemeClr val="dk1"/>
                </a:solidFill>
                <a:latin typeface="Montserrat"/>
                <a:ea typeface="Montserrat"/>
                <a:cs typeface="Montserrat"/>
                <a:sym typeface="Montserrat"/>
              </a:rPr>
              <a:t>If the price of the share grows as the company grows, how does buying shares in a company benefit an investor?  </a:t>
            </a:r>
            <a:endParaRPr b="1"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An investor will be able to sell these shares for a lower price and make a profit.</a:t>
            </a:r>
            <a:endParaRPr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An investor will be able to sell these shares for a higher price and make a profit.</a:t>
            </a:r>
            <a:endParaRPr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An investor will be able to enjoy free services from the company they bought shares from.</a:t>
            </a:r>
            <a:endParaRPr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An investor will be able to put the company  on their resume.</a:t>
            </a:r>
            <a:endParaRPr sz="1650">
              <a:solidFill>
                <a:schemeClr val="dk1"/>
              </a:solidFill>
              <a:latin typeface="Montserrat"/>
              <a:ea typeface="Montserrat"/>
              <a:cs typeface="Montserrat"/>
              <a:sym typeface="Montserrat"/>
            </a:endParaRPr>
          </a:p>
          <a:p>
            <a:pPr indent="0" lvl="0" marL="914400" rtl="0" algn="l">
              <a:spcBef>
                <a:spcPts val="0"/>
              </a:spcBef>
              <a:spcAft>
                <a:spcPts val="0"/>
              </a:spcAft>
              <a:buClr>
                <a:schemeClr val="dk1"/>
              </a:buClr>
              <a:buSzPct val="66666"/>
              <a:buFont typeface="Arial"/>
              <a:buNone/>
            </a:pPr>
            <a:r>
              <a:t/>
            </a:r>
            <a:endParaRPr sz="1650">
              <a:solidFill>
                <a:schemeClr val="dk1"/>
              </a:solidFill>
              <a:latin typeface="Montserrat"/>
              <a:ea typeface="Montserrat"/>
              <a:cs typeface="Montserrat"/>
              <a:sym typeface="Montserrat"/>
            </a:endParaRPr>
          </a:p>
          <a:p>
            <a:pPr indent="-309800" lvl="0" marL="457200" rtl="0" algn="l">
              <a:spcBef>
                <a:spcPts val="0"/>
              </a:spcBef>
              <a:spcAft>
                <a:spcPts val="0"/>
              </a:spcAft>
              <a:buClr>
                <a:schemeClr val="dk1"/>
              </a:buClr>
              <a:buSzPct val="100000"/>
              <a:buFont typeface="Montserrat"/>
              <a:buAutoNum type="arabicPeriod"/>
            </a:pPr>
            <a:r>
              <a:rPr b="1" lang="en" sz="1650">
                <a:solidFill>
                  <a:schemeClr val="dk1"/>
                </a:solidFill>
                <a:latin typeface="Montserrat"/>
                <a:ea typeface="Montserrat"/>
                <a:cs typeface="Montserrat"/>
                <a:sym typeface="Montserrat"/>
              </a:rPr>
              <a:t>How does selling shares on the stock exchange benefit companies?  </a:t>
            </a:r>
            <a:endParaRPr b="1"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They rely on a low return when selling shares.</a:t>
            </a:r>
            <a:endParaRPr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They are immune to any volatility in the stock exchange when they sell their shares.</a:t>
            </a:r>
            <a:endParaRPr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They receive funds to further expand their company.</a:t>
            </a:r>
            <a:endParaRPr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They get more customers than when they did not sell shares.</a:t>
            </a:r>
            <a:endParaRPr sz="1650">
              <a:solidFill>
                <a:schemeClr val="dk1"/>
              </a:solidFill>
              <a:latin typeface="Montserrat"/>
              <a:ea typeface="Montserrat"/>
              <a:cs typeface="Montserrat"/>
              <a:sym typeface="Montserrat"/>
            </a:endParaRPr>
          </a:p>
          <a:p>
            <a:pPr indent="0" lvl="0" marL="914400" rtl="0" algn="l">
              <a:spcBef>
                <a:spcPts val="0"/>
              </a:spcBef>
              <a:spcAft>
                <a:spcPts val="0"/>
              </a:spcAft>
              <a:buClr>
                <a:schemeClr val="dk1"/>
              </a:buClr>
              <a:buSzPct val="66666"/>
              <a:buFont typeface="Arial"/>
              <a:buNone/>
            </a:pPr>
            <a:r>
              <a:t/>
            </a:r>
            <a:endParaRPr sz="1650">
              <a:solidFill>
                <a:schemeClr val="dk1"/>
              </a:solidFill>
              <a:latin typeface="Montserrat"/>
              <a:ea typeface="Montserrat"/>
              <a:cs typeface="Montserrat"/>
              <a:sym typeface="Montserrat"/>
            </a:endParaRPr>
          </a:p>
          <a:p>
            <a:pPr indent="-309800" lvl="0" marL="457200" rtl="0" algn="l">
              <a:spcBef>
                <a:spcPts val="0"/>
              </a:spcBef>
              <a:spcAft>
                <a:spcPts val="0"/>
              </a:spcAft>
              <a:buClr>
                <a:schemeClr val="dk1"/>
              </a:buClr>
              <a:buSzPct val="100000"/>
              <a:buFont typeface="Montserrat"/>
              <a:buAutoNum type="arabicPeriod"/>
            </a:pPr>
            <a:r>
              <a:rPr b="1" lang="en" sz="1650">
                <a:solidFill>
                  <a:schemeClr val="dk1"/>
                </a:solidFill>
                <a:latin typeface="Montserrat"/>
                <a:ea typeface="Montserrat"/>
                <a:cs typeface="Montserrat"/>
                <a:sym typeface="Montserrat"/>
              </a:rPr>
              <a:t>As an investor, what is the risk involved when investing in companies on the stock exchange?</a:t>
            </a:r>
            <a:endParaRPr b="1"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Investors can lose their existing shares if the value of the stock does not increase within  90 days of purchase</a:t>
            </a:r>
            <a:endParaRPr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Once they purchase a share, investors cannot sell them at a higher price</a:t>
            </a:r>
            <a:endParaRPr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The price of stocks can decrease; for example, when the company receives bad press</a:t>
            </a:r>
            <a:endParaRPr sz="1650">
              <a:solidFill>
                <a:schemeClr val="dk1"/>
              </a:solidFill>
              <a:latin typeface="Montserrat"/>
              <a:ea typeface="Montserrat"/>
              <a:cs typeface="Montserrat"/>
              <a:sym typeface="Montserrat"/>
            </a:endParaRPr>
          </a:p>
          <a:p>
            <a:pPr indent="-309800" lvl="1" marL="914400" rtl="0" algn="l">
              <a:spcBef>
                <a:spcPts val="0"/>
              </a:spcBef>
              <a:spcAft>
                <a:spcPts val="0"/>
              </a:spcAft>
              <a:buClr>
                <a:schemeClr val="dk1"/>
              </a:buClr>
              <a:buSzPct val="100000"/>
              <a:buFont typeface="Montserrat"/>
              <a:buAutoNum type="alphaLcPeriod"/>
            </a:pPr>
            <a:r>
              <a:rPr lang="en" sz="1650">
                <a:solidFill>
                  <a:schemeClr val="dk1"/>
                </a:solidFill>
                <a:latin typeface="Montserrat"/>
                <a:ea typeface="Montserrat"/>
                <a:cs typeface="Montserrat"/>
                <a:sym typeface="Montserrat"/>
              </a:rPr>
              <a:t>Investors are only at risk if the purchase a share when the stock price has fallen</a:t>
            </a:r>
            <a:endParaRPr sz="1650">
              <a:solidFill>
                <a:schemeClr val="dk1"/>
              </a:solidFill>
              <a:latin typeface="Montserrat"/>
              <a:ea typeface="Montserrat"/>
              <a:cs typeface="Montserrat"/>
              <a:sym typeface="Montserrat"/>
            </a:endParaRPr>
          </a:p>
          <a:p>
            <a:pPr indent="0" lvl="0" marL="0" rtl="0" algn="l">
              <a:spcBef>
                <a:spcPts val="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3"/>
          <p:cNvSpPr/>
          <p:nvPr/>
        </p:nvSpPr>
        <p:spPr>
          <a:xfrm>
            <a:off x="-29150" y="-20300"/>
            <a:ext cx="9179100" cy="5163900"/>
          </a:xfrm>
          <a:prstGeom prst="rect">
            <a:avLst/>
          </a:prstGeom>
          <a:solidFill>
            <a:srgbClr val="1DB8E8">
              <a:alpha val="13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 name="Google Shape;121;p23"/>
          <p:cNvPicPr preferRelativeResize="0"/>
          <p:nvPr/>
        </p:nvPicPr>
        <p:blipFill rotWithShape="1">
          <a:blip r:embed="rId3">
            <a:alphaModFix amt="56000"/>
          </a:blip>
          <a:srcRect b="0" l="0" r="3138" t="0"/>
          <a:stretch/>
        </p:blipFill>
        <p:spPr>
          <a:xfrm>
            <a:off x="-11600" y="-20300"/>
            <a:ext cx="9179100" cy="4743026"/>
          </a:xfrm>
          <a:prstGeom prst="rect">
            <a:avLst/>
          </a:prstGeom>
          <a:noFill/>
          <a:ln>
            <a:noFill/>
          </a:ln>
        </p:spPr>
      </p:pic>
      <p:sp>
        <p:nvSpPr>
          <p:cNvPr id="122" name="Google Shape;122;p23"/>
          <p:cNvSpPr/>
          <p:nvPr/>
        </p:nvSpPr>
        <p:spPr>
          <a:xfrm>
            <a:off x="1039300" y="1276975"/>
            <a:ext cx="7042200" cy="3052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3" name="Google Shape;123;p23"/>
          <p:cNvPicPr preferRelativeResize="0"/>
          <p:nvPr/>
        </p:nvPicPr>
        <p:blipFill>
          <a:blip r:embed="rId4">
            <a:alphaModFix/>
          </a:blip>
          <a:stretch>
            <a:fillRect/>
          </a:stretch>
        </p:blipFill>
        <p:spPr>
          <a:xfrm>
            <a:off x="3709737" y="124525"/>
            <a:ext cx="1701325" cy="574200"/>
          </a:xfrm>
          <a:prstGeom prst="rect">
            <a:avLst/>
          </a:prstGeom>
          <a:noFill/>
          <a:ln>
            <a:noFill/>
          </a:ln>
        </p:spPr>
      </p:pic>
      <p:sp>
        <p:nvSpPr>
          <p:cNvPr id="124" name="Google Shape;124;p23"/>
          <p:cNvSpPr txBox="1"/>
          <p:nvPr/>
        </p:nvSpPr>
        <p:spPr>
          <a:xfrm>
            <a:off x="2172776" y="1883225"/>
            <a:ext cx="5345400" cy="22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latin typeface="Montserrat"/>
                <a:ea typeface="Montserrat"/>
                <a:cs typeface="Montserrat"/>
                <a:sym typeface="Montserrat"/>
              </a:rPr>
              <a:t>This company, whose product was being used by millions of students every day, has seen its stock price rise by more than 700% in 2020. Can you name it?</a:t>
            </a:r>
            <a:endParaRPr b="1" sz="2300">
              <a:latin typeface="Montserrat"/>
              <a:ea typeface="Montserrat"/>
              <a:cs typeface="Montserrat"/>
              <a:sym typeface="Montserrat"/>
            </a:endParaRPr>
          </a:p>
        </p:txBody>
      </p:sp>
      <p:sp>
        <p:nvSpPr>
          <p:cNvPr id="125" name="Google Shape;125;p23"/>
          <p:cNvSpPr txBox="1"/>
          <p:nvPr/>
        </p:nvSpPr>
        <p:spPr>
          <a:xfrm>
            <a:off x="2874100" y="4761650"/>
            <a:ext cx="3372600" cy="24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1100">
              <a:solidFill>
                <a:srgbClr val="999999"/>
              </a:solidFill>
              <a:latin typeface="Montserrat Light"/>
              <a:ea typeface="Montserrat Light"/>
              <a:cs typeface="Montserrat Light"/>
              <a:sym typeface="Montserrat Light"/>
            </a:endParaRPr>
          </a:p>
        </p:txBody>
      </p:sp>
      <p:sp>
        <p:nvSpPr>
          <p:cNvPr id="126" name="Google Shape;126;p23"/>
          <p:cNvSpPr txBox="1"/>
          <p:nvPr/>
        </p:nvSpPr>
        <p:spPr>
          <a:xfrm>
            <a:off x="1375375" y="1849613"/>
            <a:ext cx="797400" cy="11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chemeClr val="accent2"/>
                </a:solidFill>
                <a:latin typeface="Montserrat"/>
                <a:ea typeface="Montserrat"/>
                <a:cs typeface="Montserrat"/>
                <a:sym typeface="Montserrat"/>
              </a:rPr>
              <a:t>Q:</a:t>
            </a:r>
            <a:endParaRPr b="1" sz="4200">
              <a:solidFill>
                <a:schemeClr val="accent2"/>
              </a:solidFill>
              <a:latin typeface="Montserrat"/>
              <a:ea typeface="Montserrat"/>
              <a:cs typeface="Montserrat"/>
              <a:sym typeface="Montserrat"/>
            </a:endParaRPr>
          </a:p>
        </p:txBody>
      </p:sp>
      <p:sp>
        <p:nvSpPr>
          <p:cNvPr id="127" name="Google Shape;127;p23"/>
          <p:cNvSpPr/>
          <p:nvPr/>
        </p:nvSpPr>
        <p:spPr>
          <a:xfrm>
            <a:off x="5243627" y="1108325"/>
            <a:ext cx="2838000" cy="480600"/>
          </a:xfrm>
          <a:prstGeom prst="rect">
            <a:avLst/>
          </a:prstGeom>
          <a:solidFill>
            <a:srgbClr val="223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3"/>
          <p:cNvSpPr txBox="1"/>
          <p:nvPr/>
        </p:nvSpPr>
        <p:spPr>
          <a:xfrm>
            <a:off x="5346507" y="1177027"/>
            <a:ext cx="2595900" cy="34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Montserrat"/>
                <a:ea typeface="Montserrat"/>
                <a:cs typeface="Montserrat"/>
                <a:sym typeface="Montserrat"/>
              </a:rPr>
              <a:t>Investing</a:t>
            </a:r>
            <a:endParaRPr sz="1600">
              <a:solidFill>
                <a:srgbClr val="FFFFFF"/>
              </a:solidFill>
              <a:latin typeface="Montserrat"/>
              <a:ea typeface="Montserrat"/>
              <a:cs typeface="Montserrat"/>
              <a:sym typeface="Montserrat"/>
            </a:endParaRPr>
          </a:p>
        </p:txBody>
      </p:sp>
      <p:sp>
        <p:nvSpPr>
          <p:cNvPr id="129" name="Google Shape;129;p23"/>
          <p:cNvSpPr/>
          <p:nvPr/>
        </p:nvSpPr>
        <p:spPr>
          <a:xfrm>
            <a:off x="1867325" y="856525"/>
            <a:ext cx="3573600" cy="480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nvSpPr>
        <p:spPr>
          <a:xfrm>
            <a:off x="1921471" y="925257"/>
            <a:ext cx="3353100" cy="34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QUESTION OF THE DAY</a:t>
            </a:r>
            <a:endParaRPr b="1" sz="1600">
              <a:solidFill>
                <a:srgbClr val="FFFFFF"/>
              </a:solidFill>
              <a:latin typeface="Montserrat"/>
              <a:ea typeface="Montserrat"/>
              <a:cs typeface="Montserrat"/>
              <a:sym typeface="Montserrat"/>
            </a:endParaRPr>
          </a:p>
        </p:txBody>
      </p:sp>
      <p:pic>
        <p:nvPicPr>
          <p:cNvPr id="131" name="Google Shape;131;p23"/>
          <p:cNvPicPr preferRelativeResize="0"/>
          <p:nvPr/>
        </p:nvPicPr>
        <p:blipFill>
          <a:blip r:embed="rId5">
            <a:alphaModFix/>
          </a:blip>
          <a:stretch>
            <a:fillRect/>
          </a:stretch>
        </p:blipFill>
        <p:spPr>
          <a:xfrm>
            <a:off x="844250" y="512350"/>
            <a:ext cx="1374824" cy="1374824"/>
          </a:xfrm>
          <a:prstGeom prst="rect">
            <a:avLst/>
          </a:prstGeom>
          <a:noFill/>
          <a:ln>
            <a:noFill/>
          </a:ln>
        </p:spPr>
      </p:pic>
      <p:sp>
        <p:nvSpPr>
          <p:cNvPr id="132" name="Google Shape;132;p23"/>
          <p:cNvSpPr/>
          <p:nvPr/>
        </p:nvSpPr>
        <p:spPr>
          <a:xfrm flipH="1" rot="10800000">
            <a:off x="5243617" y="1335990"/>
            <a:ext cx="196200" cy="256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3"/>
          <p:cNvSpPr txBox="1"/>
          <p:nvPr/>
        </p:nvSpPr>
        <p:spPr>
          <a:xfrm>
            <a:off x="6461732" y="3834455"/>
            <a:ext cx="528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chemeClr val="hlink"/>
                </a:solidFill>
                <a:hlinkClick r:id="rId6"/>
              </a:rPr>
              <a:t>View blog post</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4"/>
          <p:cNvSpPr/>
          <p:nvPr/>
        </p:nvSpPr>
        <p:spPr>
          <a:xfrm>
            <a:off x="-29150" y="-20300"/>
            <a:ext cx="9179100" cy="5163900"/>
          </a:xfrm>
          <a:prstGeom prst="rect">
            <a:avLst/>
          </a:prstGeom>
          <a:solidFill>
            <a:srgbClr val="1DB8E8">
              <a:alpha val="13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24"/>
          <p:cNvPicPr preferRelativeResize="0"/>
          <p:nvPr/>
        </p:nvPicPr>
        <p:blipFill rotWithShape="1">
          <a:blip r:embed="rId3">
            <a:alphaModFix amt="56000"/>
          </a:blip>
          <a:srcRect b="0" l="0" r="3138" t="0"/>
          <a:stretch/>
        </p:blipFill>
        <p:spPr>
          <a:xfrm>
            <a:off x="-11600" y="-20300"/>
            <a:ext cx="9179100" cy="4743026"/>
          </a:xfrm>
          <a:prstGeom prst="rect">
            <a:avLst/>
          </a:prstGeom>
          <a:noFill/>
          <a:ln>
            <a:noFill/>
          </a:ln>
        </p:spPr>
      </p:pic>
      <p:sp>
        <p:nvSpPr>
          <p:cNvPr id="140" name="Google Shape;140;p24"/>
          <p:cNvSpPr/>
          <p:nvPr/>
        </p:nvSpPr>
        <p:spPr>
          <a:xfrm>
            <a:off x="1039300" y="1276975"/>
            <a:ext cx="7042200" cy="30522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4"/>
          <p:cNvSpPr/>
          <p:nvPr/>
        </p:nvSpPr>
        <p:spPr>
          <a:xfrm>
            <a:off x="5243627" y="1108325"/>
            <a:ext cx="2838000" cy="480600"/>
          </a:xfrm>
          <a:prstGeom prst="rect">
            <a:avLst/>
          </a:prstGeom>
          <a:solidFill>
            <a:srgbClr val="2236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4"/>
          <p:cNvSpPr txBox="1"/>
          <p:nvPr/>
        </p:nvSpPr>
        <p:spPr>
          <a:xfrm>
            <a:off x="5346507" y="1177027"/>
            <a:ext cx="2595900" cy="34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Montserrat"/>
                <a:ea typeface="Montserrat"/>
                <a:cs typeface="Montserrat"/>
                <a:sym typeface="Montserrat"/>
              </a:rPr>
              <a:t>Investing</a:t>
            </a:r>
            <a:endParaRPr sz="1600">
              <a:solidFill>
                <a:srgbClr val="FFFFFF"/>
              </a:solidFill>
              <a:latin typeface="Montserrat"/>
              <a:ea typeface="Montserrat"/>
              <a:cs typeface="Montserrat"/>
              <a:sym typeface="Montserrat"/>
            </a:endParaRPr>
          </a:p>
        </p:txBody>
      </p:sp>
      <p:sp>
        <p:nvSpPr>
          <p:cNvPr id="143" name="Google Shape;143;p24"/>
          <p:cNvSpPr txBox="1"/>
          <p:nvPr/>
        </p:nvSpPr>
        <p:spPr>
          <a:xfrm>
            <a:off x="2214625" y="1717950"/>
            <a:ext cx="5553900" cy="18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Montserrat"/>
                <a:ea typeface="Montserrat"/>
                <a:cs typeface="Montserrat"/>
                <a:sym typeface="Montserrat"/>
              </a:rPr>
              <a:t>Zoom</a:t>
            </a:r>
            <a:endParaRPr b="1" sz="2600">
              <a:latin typeface="Montserrat"/>
              <a:ea typeface="Montserrat"/>
              <a:cs typeface="Montserrat"/>
              <a:sym typeface="Montserrat"/>
            </a:endParaRPr>
          </a:p>
        </p:txBody>
      </p:sp>
      <p:sp>
        <p:nvSpPr>
          <p:cNvPr id="144" name="Google Shape;144;p24"/>
          <p:cNvSpPr txBox="1"/>
          <p:nvPr/>
        </p:nvSpPr>
        <p:spPr>
          <a:xfrm>
            <a:off x="1463386" y="1693675"/>
            <a:ext cx="755700" cy="11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chemeClr val="accent6"/>
                </a:solidFill>
                <a:latin typeface="Montserrat"/>
                <a:ea typeface="Montserrat"/>
                <a:cs typeface="Montserrat"/>
                <a:sym typeface="Montserrat"/>
              </a:rPr>
              <a:t>A:</a:t>
            </a:r>
            <a:endParaRPr b="1" sz="4200">
              <a:solidFill>
                <a:schemeClr val="accent6"/>
              </a:solidFill>
              <a:latin typeface="Montserrat"/>
              <a:ea typeface="Montserrat"/>
              <a:cs typeface="Montserrat"/>
              <a:sym typeface="Montserrat"/>
            </a:endParaRPr>
          </a:p>
        </p:txBody>
      </p:sp>
      <p:pic>
        <p:nvPicPr>
          <p:cNvPr id="145" name="Google Shape;145;p24"/>
          <p:cNvPicPr preferRelativeResize="0"/>
          <p:nvPr/>
        </p:nvPicPr>
        <p:blipFill>
          <a:blip r:embed="rId4">
            <a:alphaModFix/>
          </a:blip>
          <a:stretch>
            <a:fillRect/>
          </a:stretch>
        </p:blipFill>
        <p:spPr>
          <a:xfrm>
            <a:off x="3709737" y="124525"/>
            <a:ext cx="1701325" cy="574200"/>
          </a:xfrm>
          <a:prstGeom prst="rect">
            <a:avLst/>
          </a:prstGeom>
          <a:noFill/>
          <a:ln>
            <a:noFill/>
          </a:ln>
        </p:spPr>
      </p:pic>
      <p:sp>
        <p:nvSpPr>
          <p:cNvPr id="146" name="Google Shape;146;p24"/>
          <p:cNvSpPr/>
          <p:nvPr/>
        </p:nvSpPr>
        <p:spPr>
          <a:xfrm>
            <a:off x="1867325" y="856525"/>
            <a:ext cx="3573600" cy="480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txBox="1"/>
          <p:nvPr/>
        </p:nvSpPr>
        <p:spPr>
          <a:xfrm>
            <a:off x="1921471" y="925257"/>
            <a:ext cx="3353100" cy="34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QUESTION OF THE DAY</a:t>
            </a:r>
            <a:endParaRPr b="1" sz="1600">
              <a:solidFill>
                <a:srgbClr val="FFFFFF"/>
              </a:solidFill>
              <a:latin typeface="Montserrat"/>
              <a:ea typeface="Montserrat"/>
              <a:cs typeface="Montserrat"/>
              <a:sym typeface="Montserrat"/>
            </a:endParaRPr>
          </a:p>
        </p:txBody>
      </p:sp>
      <p:sp>
        <p:nvSpPr>
          <p:cNvPr id="148" name="Google Shape;148;p24"/>
          <p:cNvSpPr/>
          <p:nvPr/>
        </p:nvSpPr>
        <p:spPr>
          <a:xfrm flipH="1" rot="10800000">
            <a:off x="5243617" y="1335990"/>
            <a:ext cx="196200" cy="2565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p24"/>
          <p:cNvPicPr preferRelativeResize="0"/>
          <p:nvPr/>
        </p:nvPicPr>
        <p:blipFill>
          <a:blip r:embed="rId5">
            <a:alphaModFix/>
          </a:blip>
          <a:stretch>
            <a:fillRect/>
          </a:stretch>
        </p:blipFill>
        <p:spPr>
          <a:xfrm>
            <a:off x="844250" y="512350"/>
            <a:ext cx="1374824" cy="1374824"/>
          </a:xfrm>
          <a:prstGeom prst="rect">
            <a:avLst/>
          </a:prstGeom>
          <a:noFill/>
          <a:ln>
            <a:noFill/>
          </a:ln>
        </p:spPr>
      </p:pic>
      <p:sp>
        <p:nvSpPr>
          <p:cNvPr id="150" name="Google Shape;150;p24"/>
          <p:cNvSpPr/>
          <p:nvPr/>
        </p:nvSpPr>
        <p:spPr>
          <a:xfrm>
            <a:off x="1282425" y="3846925"/>
            <a:ext cx="5432700" cy="343200"/>
          </a:xfrm>
          <a:prstGeom prst="roundRect">
            <a:avLst>
              <a:gd fmla="val 16667" name="adj"/>
            </a:avLst>
          </a:prstGeom>
          <a:solidFill>
            <a:schemeClr val="l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Montserrat"/>
                <a:ea typeface="Montserrat"/>
                <a:cs typeface="Montserrat"/>
                <a:sym typeface="Montserrat"/>
              </a:rPr>
              <a:t>Look at the stock price on October 2020 $559/share</a:t>
            </a:r>
            <a:endParaRPr b="1" sz="1700">
              <a:solidFill>
                <a:schemeClr val="dk1"/>
              </a:solidFill>
              <a:latin typeface="Montserrat"/>
              <a:ea typeface="Montserrat"/>
              <a:cs typeface="Montserrat"/>
              <a:sym typeface="Montserrat"/>
            </a:endParaRPr>
          </a:p>
        </p:txBody>
      </p:sp>
      <p:pic>
        <p:nvPicPr>
          <p:cNvPr id="151" name="Google Shape;151;p24"/>
          <p:cNvPicPr preferRelativeResize="0"/>
          <p:nvPr/>
        </p:nvPicPr>
        <p:blipFill>
          <a:blip r:embed="rId6">
            <a:alphaModFix/>
          </a:blip>
          <a:stretch>
            <a:fillRect/>
          </a:stretch>
        </p:blipFill>
        <p:spPr>
          <a:xfrm>
            <a:off x="3709727" y="1676775"/>
            <a:ext cx="3786275" cy="20136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5"/>
          <p:cNvSpPr/>
          <p:nvPr/>
        </p:nvSpPr>
        <p:spPr>
          <a:xfrm>
            <a:off x="-29150" y="-20300"/>
            <a:ext cx="9179100" cy="5163900"/>
          </a:xfrm>
          <a:prstGeom prst="rect">
            <a:avLst/>
          </a:prstGeom>
          <a:solidFill>
            <a:srgbClr val="1DB8E8">
              <a:alpha val="138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 name="Google Shape;157;p25"/>
          <p:cNvPicPr preferRelativeResize="0"/>
          <p:nvPr/>
        </p:nvPicPr>
        <p:blipFill rotWithShape="1">
          <a:blip r:embed="rId3">
            <a:alphaModFix amt="56000"/>
          </a:blip>
          <a:srcRect b="0" l="0" r="3138" t="0"/>
          <a:stretch/>
        </p:blipFill>
        <p:spPr>
          <a:xfrm>
            <a:off x="-11600" y="-20300"/>
            <a:ext cx="9179100" cy="4743026"/>
          </a:xfrm>
          <a:prstGeom prst="rect">
            <a:avLst/>
          </a:prstGeom>
          <a:noFill/>
          <a:ln>
            <a:noFill/>
          </a:ln>
        </p:spPr>
      </p:pic>
      <p:sp>
        <p:nvSpPr>
          <p:cNvPr id="158" name="Google Shape;158;p25"/>
          <p:cNvSpPr/>
          <p:nvPr/>
        </p:nvSpPr>
        <p:spPr>
          <a:xfrm>
            <a:off x="822100" y="942050"/>
            <a:ext cx="7476600" cy="33117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5"/>
          <p:cNvSpPr/>
          <p:nvPr/>
        </p:nvSpPr>
        <p:spPr>
          <a:xfrm>
            <a:off x="822100" y="942050"/>
            <a:ext cx="7476600" cy="534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5"/>
          <p:cNvSpPr txBox="1"/>
          <p:nvPr/>
        </p:nvSpPr>
        <p:spPr>
          <a:xfrm>
            <a:off x="1299850" y="988421"/>
            <a:ext cx="6521100" cy="38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FOLLOW-UP QUESTIONS</a:t>
            </a:r>
            <a:endParaRPr b="1" sz="1600">
              <a:solidFill>
                <a:srgbClr val="FFFFFF"/>
              </a:solidFill>
              <a:latin typeface="Montserrat"/>
              <a:ea typeface="Montserrat"/>
              <a:cs typeface="Montserrat"/>
              <a:sym typeface="Montserrat"/>
            </a:endParaRPr>
          </a:p>
        </p:txBody>
      </p:sp>
      <p:pic>
        <p:nvPicPr>
          <p:cNvPr id="161" name="Google Shape;161;p25"/>
          <p:cNvPicPr preferRelativeResize="0"/>
          <p:nvPr/>
        </p:nvPicPr>
        <p:blipFill>
          <a:blip r:embed="rId4">
            <a:alphaModFix/>
          </a:blip>
          <a:stretch>
            <a:fillRect/>
          </a:stretch>
        </p:blipFill>
        <p:spPr>
          <a:xfrm>
            <a:off x="3709737" y="217225"/>
            <a:ext cx="1701325" cy="574200"/>
          </a:xfrm>
          <a:prstGeom prst="rect">
            <a:avLst/>
          </a:prstGeom>
          <a:noFill/>
          <a:ln>
            <a:noFill/>
          </a:ln>
        </p:spPr>
      </p:pic>
      <p:sp>
        <p:nvSpPr>
          <p:cNvPr id="162" name="Google Shape;162;p25"/>
          <p:cNvSpPr txBox="1"/>
          <p:nvPr/>
        </p:nvSpPr>
        <p:spPr>
          <a:xfrm>
            <a:off x="1349800" y="1688175"/>
            <a:ext cx="6421200" cy="22986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accent3"/>
              </a:buClr>
              <a:buSzPts val="1500"/>
              <a:buFont typeface="Montserrat"/>
              <a:buAutoNum type="arabicPeriod"/>
            </a:pPr>
            <a:r>
              <a:rPr lang="en" sz="1500">
                <a:solidFill>
                  <a:schemeClr val="accent3"/>
                </a:solidFill>
                <a:latin typeface="Montserrat"/>
                <a:ea typeface="Montserrat"/>
                <a:cs typeface="Montserrat"/>
                <a:sym typeface="Montserrat"/>
              </a:rPr>
              <a:t>Do you currently use Zoom? Had you heard of Zoom pre-pandemic? </a:t>
            </a:r>
            <a:endParaRPr sz="1500">
              <a:solidFill>
                <a:schemeClr val="accent3"/>
              </a:solidFill>
              <a:latin typeface="Montserrat"/>
              <a:ea typeface="Montserrat"/>
              <a:cs typeface="Montserrat"/>
              <a:sym typeface="Montserrat"/>
            </a:endParaRPr>
          </a:p>
          <a:p>
            <a:pPr indent="-323850" lvl="0" marL="457200" rtl="0" algn="l">
              <a:spcBef>
                <a:spcPts val="1500"/>
              </a:spcBef>
              <a:spcAft>
                <a:spcPts val="0"/>
              </a:spcAft>
              <a:buClr>
                <a:schemeClr val="accent3"/>
              </a:buClr>
              <a:buSzPts val="1500"/>
              <a:buFont typeface="Montserrat"/>
              <a:buAutoNum type="arabicPeriod"/>
            </a:pPr>
            <a:r>
              <a:rPr lang="en" sz="1500">
                <a:solidFill>
                  <a:schemeClr val="accent3"/>
                </a:solidFill>
                <a:latin typeface="Montserrat"/>
                <a:ea typeface="Montserrat"/>
                <a:cs typeface="Montserrat"/>
                <a:sym typeface="Montserrat"/>
              </a:rPr>
              <a:t>How do you think Zoom's business will do post-pandemic?</a:t>
            </a:r>
            <a:endParaRPr sz="1500">
              <a:solidFill>
                <a:schemeClr val="accent3"/>
              </a:solidFill>
              <a:latin typeface="Montserrat"/>
              <a:ea typeface="Montserrat"/>
              <a:cs typeface="Montserrat"/>
              <a:sym typeface="Montserrat"/>
            </a:endParaRPr>
          </a:p>
          <a:p>
            <a:pPr indent="-323850" lvl="0" marL="457200" rtl="0" algn="l">
              <a:spcBef>
                <a:spcPts val="1500"/>
              </a:spcBef>
              <a:spcAft>
                <a:spcPts val="0"/>
              </a:spcAft>
              <a:buClr>
                <a:schemeClr val="accent3"/>
              </a:buClr>
              <a:buSzPts val="1500"/>
              <a:buFont typeface="Montserrat"/>
              <a:buAutoNum type="arabicPeriod"/>
            </a:pPr>
            <a:r>
              <a:rPr lang="en" sz="1500">
                <a:solidFill>
                  <a:schemeClr val="accent3"/>
                </a:solidFill>
                <a:latin typeface="Montserrat"/>
                <a:ea typeface="Montserrat"/>
                <a:cs typeface="Montserrat"/>
                <a:sym typeface="Montserrat"/>
              </a:rPr>
              <a:t>Will two of their larger sectors, education and business, return to more in-person interactions reducing their reliance on a product like Zoom? </a:t>
            </a:r>
            <a:endParaRPr sz="1500">
              <a:solidFill>
                <a:schemeClr val="accent3"/>
              </a:solidFill>
              <a:latin typeface="Montserrat"/>
              <a:ea typeface="Montserrat"/>
              <a:cs typeface="Montserrat"/>
              <a:sym typeface="Montserrat"/>
            </a:endParaRPr>
          </a:p>
          <a:p>
            <a:pPr indent="0" lvl="0" marL="0" rtl="0" algn="l">
              <a:spcBef>
                <a:spcPts val="1500"/>
              </a:spcBef>
              <a:spcAft>
                <a:spcPts val="1500"/>
              </a:spcAft>
              <a:buNone/>
            </a:pPr>
            <a:r>
              <a:t/>
            </a:r>
            <a:endParaRPr sz="1500">
              <a:solidFill>
                <a:schemeClr val="accent3"/>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6"/>
          <p:cNvSpPr txBox="1"/>
          <p:nvPr/>
        </p:nvSpPr>
        <p:spPr>
          <a:xfrm>
            <a:off x="330950" y="3619750"/>
            <a:ext cx="8618400" cy="1413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accent3"/>
              </a:buClr>
              <a:buSzPts val="1500"/>
              <a:buFont typeface="Montserrat"/>
              <a:buAutoNum type="arabicPeriod"/>
            </a:pPr>
            <a:r>
              <a:rPr lang="en" sz="1500">
                <a:solidFill>
                  <a:schemeClr val="accent3"/>
                </a:solidFill>
                <a:latin typeface="Montserrat"/>
                <a:ea typeface="Montserrat"/>
                <a:cs typeface="Montserrat"/>
                <a:sym typeface="Montserrat"/>
              </a:rPr>
              <a:t>ZOOM stock price rose sharply - </a:t>
            </a:r>
            <a:r>
              <a:rPr b="1" lang="en" sz="1500">
                <a:solidFill>
                  <a:schemeClr val="dk1"/>
                </a:solidFill>
                <a:latin typeface="Montserrat"/>
                <a:ea typeface="Montserrat"/>
                <a:cs typeface="Montserrat"/>
                <a:sym typeface="Montserrat"/>
              </a:rPr>
              <a:t>October 2020 $559/share to $110.90/share April 2022</a:t>
            </a:r>
            <a:endParaRPr b="1" sz="1500">
              <a:solidFill>
                <a:schemeClr val="dk1"/>
              </a:solidFill>
              <a:latin typeface="Montserrat"/>
              <a:ea typeface="Montserrat"/>
              <a:cs typeface="Montserrat"/>
              <a:sym typeface="Montserrat"/>
            </a:endParaRPr>
          </a:p>
          <a:p>
            <a:pPr indent="-323850" lvl="0" marL="457200" rtl="0" algn="l">
              <a:spcBef>
                <a:spcPts val="1500"/>
              </a:spcBef>
              <a:spcAft>
                <a:spcPts val="0"/>
              </a:spcAft>
              <a:buClr>
                <a:schemeClr val="accent3"/>
              </a:buClr>
              <a:buSzPts val="1500"/>
              <a:buFont typeface="Montserrat"/>
              <a:buAutoNum type="arabicPeriod"/>
            </a:pPr>
            <a:r>
              <a:rPr lang="en" sz="1500">
                <a:solidFill>
                  <a:schemeClr val="accent3"/>
                </a:solidFill>
                <a:latin typeface="Montserrat"/>
                <a:ea typeface="Montserrat"/>
                <a:cs typeface="Montserrat"/>
                <a:sym typeface="Montserrat"/>
              </a:rPr>
              <a:t>… but it has been falling lately due to less usage…</a:t>
            </a:r>
            <a:endParaRPr sz="1500">
              <a:solidFill>
                <a:schemeClr val="accent3"/>
              </a:solidFill>
              <a:latin typeface="Montserrat"/>
              <a:ea typeface="Montserrat"/>
              <a:cs typeface="Montserrat"/>
              <a:sym typeface="Montserrat"/>
            </a:endParaRPr>
          </a:p>
          <a:p>
            <a:pPr indent="-323850" lvl="0" marL="457200" rtl="0" algn="l">
              <a:spcBef>
                <a:spcPts val="1500"/>
              </a:spcBef>
              <a:spcAft>
                <a:spcPts val="1500"/>
              </a:spcAft>
              <a:buClr>
                <a:schemeClr val="accent3"/>
              </a:buClr>
              <a:buSzPts val="1500"/>
              <a:buFont typeface="Montserrat"/>
              <a:buAutoNum type="arabicPeriod"/>
            </a:pPr>
            <a:r>
              <a:rPr lang="en" sz="1500">
                <a:solidFill>
                  <a:schemeClr val="accent3"/>
                </a:solidFill>
                <a:latin typeface="Montserrat"/>
                <a:ea typeface="Montserrat"/>
                <a:cs typeface="Montserrat"/>
                <a:sym typeface="Montserrat"/>
              </a:rPr>
              <a:t>Look at the 52 week high $406.48 and the 52 week low $94.51</a:t>
            </a:r>
            <a:endParaRPr sz="1500">
              <a:solidFill>
                <a:schemeClr val="accent3"/>
              </a:solidFill>
              <a:latin typeface="Montserrat"/>
              <a:ea typeface="Montserrat"/>
              <a:cs typeface="Montserrat"/>
              <a:sym typeface="Montserrat"/>
            </a:endParaRPr>
          </a:p>
        </p:txBody>
      </p:sp>
      <p:pic>
        <p:nvPicPr>
          <p:cNvPr id="168" name="Google Shape;168;p26"/>
          <p:cNvPicPr preferRelativeResize="0"/>
          <p:nvPr/>
        </p:nvPicPr>
        <p:blipFill>
          <a:blip r:embed="rId3">
            <a:alphaModFix/>
          </a:blip>
          <a:stretch>
            <a:fillRect/>
          </a:stretch>
        </p:blipFill>
        <p:spPr>
          <a:xfrm>
            <a:off x="2168563" y="228250"/>
            <a:ext cx="4697786" cy="3314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4" name="Google Shape;174;p27"/>
          <p:cNvPicPr preferRelativeResize="0"/>
          <p:nvPr/>
        </p:nvPicPr>
        <p:blipFill>
          <a:blip r:embed="rId3">
            <a:alphaModFix/>
          </a:blip>
          <a:stretch>
            <a:fillRect/>
          </a:stretch>
        </p:blipFill>
        <p:spPr>
          <a:xfrm>
            <a:off x="311704" y="185763"/>
            <a:ext cx="6333500" cy="4771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0" name="Google Shape;180;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1" name="Google Shape;181;p28"/>
          <p:cNvPicPr preferRelativeResize="0"/>
          <p:nvPr/>
        </p:nvPicPr>
        <p:blipFill>
          <a:blip r:embed="rId3">
            <a:alphaModFix/>
          </a:blip>
          <a:stretch>
            <a:fillRect/>
          </a:stretch>
        </p:blipFill>
        <p:spPr>
          <a:xfrm>
            <a:off x="311700" y="234000"/>
            <a:ext cx="6796450" cy="5051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Investing Basics: BONDS</a:t>
            </a:r>
            <a:endParaRPr b="1"/>
          </a:p>
        </p:txBody>
      </p:sp>
      <p:sp>
        <p:nvSpPr>
          <p:cNvPr id="187" name="Google Shape;187;p29"/>
          <p:cNvSpPr txBox="1"/>
          <p:nvPr>
            <p:ph idx="1" type="body"/>
          </p:nvPr>
        </p:nvSpPr>
        <p:spPr>
          <a:xfrm>
            <a:off x="311700" y="1152475"/>
            <a:ext cx="6258300" cy="3814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b="1" lang="en">
                <a:solidFill>
                  <a:schemeClr val="dk1"/>
                </a:solidFill>
                <a:latin typeface="Montserrat"/>
                <a:ea typeface="Montserrat"/>
                <a:cs typeface="Montserrat"/>
                <a:sym typeface="Montserrat"/>
              </a:rPr>
              <a:t>When investing, some say it’s a good idea to have a mix of stocks and </a:t>
            </a:r>
            <a:r>
              <a:rPr b="1" i="1" lang="en">
                <a:solidFill>
                  <a:schemeClr val="dk1"/>
                </a:solidFill>
                <a:latin typeface="Montserrat"/>
                <a:ea typeface="Montserrat"/>
                <a:cs typeface="Montserrat"/>
                <a:sym typeface="Montserrat"/>
              </a:rPr>
              <a:t>bonds</a:t>
            </a:r>
            <a:r>
              <a:rPr b="1" lang="en">
                <a:solidFill>
                  <a:schemeClr val="dk1"/>
                </a:solidFill>
                <a:latin typeface="Montserrat"/>
                <a:ea typeface="Montserrat"/>
                <a:cs typeface="Montserrat"/>
                <a:sym typeface="Montserrat"/>
              </a:rPr>
              <a:t> in your portfolio.</a:t>
            </a:r>
            <a:r>
              <a:rPr lang="en">
                <a:solidFill>
                  <a:schemeClr val="dk1"/>
                </a:solidFill>
                <a:latin typeface="Montserrat"/>
                <a:ea typeface="Montserrat"/>
                <a:cs typeface="Montserrat"/>
                <a:sym typeface="Montserrat"/>
              </a:rPr>
              <a:t> Watch this video to learn more about what bonds are and answer the questions. </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AutoNum type="arabicPeriod"/>
            </a:pPr>
            <a:r>
              <a:rPr b="1" lang="en">
                <a:solidFill>
                  <a:schemeClr val="dk1"/>
                </a:solidFill>
                <a:latin typeface="Montserrat"/>
                <a:ea typeface="Montserrat"/>
                <a:cs typeface="Montserrat"/>
                <a:sym typeface="Montserrat"/>
              </a:rPr>
              <a:t>What is a bond?  </a:t>
            </a:r>
            <a:r>
              <a:rPr lang="en">
                <a:solidFill>
                  <a:schemeClr val="dk1"/>
                </a:solidFill>
                <a:latin typeface="Montserrat"/>
                <a:ea typeface="Montserrat"/>
                <a:cs typeface="Montserrat"/>
                <a:sym typeface="Montserrat"/>
              </a:rPr>
              <a:t>How you would make money from it. </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AutoNum type="arabicPeriod"/>
            </a:pPr>
            <a:r>
              <a:rPr lang="en">
                <a:solidFill>
                  <a:schemeClr val="dk1"/>
                </a:solidFill>
                <a:latin typeface="Montserrat"/>
                <a:ea typeface="Montserrat"/>
                <a:cs typeface="Montserrat"/>
                <a:sym typeface="Montserrat"/>
              </a:rPr>
              <a:t>Why is it a good idea to invest in </a:t>
            </a:r>
            <a:r>
              <a:rPr b="1" lang="en">
                <a:solidFill>
                  <a:schemeClr val="dk1"/>
                </a:solidFill>
                <a:latin typeface="Montserrat"/>
                <a:ea typeface="Montserrat"/>
                <a:cs typeface="Montserrat"/>
                <a:sym typeface="Montserrat"/>
              </a:rPr>
              <a:t>both bonds and stocks?</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AutoNum type="arabicPeriod"/>
            </a:pPr>
            <a:r>
              <a:rPr lang="en">
                <a:solidFill>
                  <a:schemeClr val="dk1"/>
                </a:solidFill>
                <a:latin typeface="Montserrat"/>
                <a:ea typeface="Montserrat"/>
                <a:cs typeface="Montserrat"/>
                <a:sym typeface="Montserrat"/>
              </a:rPr>
              <a:t>What is the risk you are taking when investing in bonds? How can you minimize this risk? </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AutoNum type="arabicPeriod"/>
            </a:pPr>
            <a:r>
              <a:rPr lang="en">
                <a:solidFill>
                  <a:schemeClr val="dk1"/>
                </a:solidFill>
                <a:latin typeface="Montserrat"/>
                <a:ea typeface="Montserrat"/>
                <a:cs typeface="Montserrat"/>
                <a:sym typeface="Montserrat"/>
              </a:rPr>
              <a:t>Why does the value of your </a:t>
            </a:r>
            <a:r>
              <a:rPr b="1" lang="en">
                <a:solidFill>
                  <a:schemeClr val="dk1"/>
                </a:solidFill>
                <a:latin typeface="Montserrat"/>
                <a:ea typeface="Montserrat"/>
                <a:cs typeface="Montserrat"/>
                <a:sym typeface="Montserrat"/>
              </a:rPr>
              <a:t>bond decrease when interest rates increase?</a:t>
            </a:r>
            <a:endParaRPr b="1"/>
          </a:p>
        </p:txBody>
      </p:sp>
      <p:pic>
        <p:nvPicPr>
          <p:cNvPr descr="Subscribe: http://bit.ly/SubscribeTDAmeritrade &#10;Bonds are one of the most common investments, but to many investors they’re still a mystery. In this video you’ll learn the basics of bonds and how they might be used by traders looking to preserve capital and pursue extra income.&#10;&#10;Check out Investor Insights for daily livestreamed webcasts with TD Ameritrade Education Coaches: http://bit.ly/SubscribeTDAmeritradeInvestorInsights&#10;&#10;TD Ameritrade is where smart investors get smarter. We post educational videos that bring investing and finance topics back down to earth weekly. Have a question or topic suggestion? Let us know. &#10;Connect with TD Ameritrade:&#10;Facebook: http://bit.ly/TDAmeritradeFacebook  &#10;Twitter: http://bit.ly/TwitterTDAmeritrade  &#10;Open an account with TD Ameritrade: http://bit.ly/SignUpTDAmeritrade" id="188" name="Google Shape;188;p29" title="Investing Basics: Bonds">
            <a:hlinkClick r:id="rId3"/>
          </p:cNvPr>
          <p:cNvPicPr preferRelativeResize="0"/>
          <p:nvPr/>
        </p:nvPicPr>
        <p:blipFill>
          <a:blip r:embed="rId4">
            <a:alphaModFix/>
          </a:blip>
          <a:stretch>
            <a:fillRect/>
          </a:stretch>
        </p:blipFill>
        <p:spPr>
          <a:xfrm>
            <a:off x="6753650" y="1492900"/>
            <a:ext cx="2269200" cy="1701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0"/>
          <p:cNvPicPr preferRelativeResize="0"/>
          <p:nvPr/>
        </p:nvPicPr>
        <p:blipFill>
          <a:blip r:embed="rId3">
            <a:alphaModFix/>
          </a:blip>
          <a:stretch>
            <a:fillRect/>
          </a:stretch>
        </p:blipFill>
        <p:spPr>
          <a:xfrm>
            <a:off x="247474" y="777850"/>
            <a:ext cx="3756325" cy="4038599"/>
          </a:xfrm>
          <a:prstGeom prst="rect">
            <a:avLst/>
          </a:prstGeom>
          <a:noFill/>
          <a:ln>
            <a:noFill/>
          </a:ln>
        </p:spPr>
      </p:pic>
      <p:pic>
        <p:nvPicPr>
          <p:cNvPr id="194" name="Google Shape;194;p30"/>
          <p:cNvPicPr preferRelativeResize="0"/>
          <p:nvPr/>
        </p:nvPicPr>
        <p:blipFill>
          <a:blip r:embed="rId4">
            <a:alphaModFix/>
          </a:blip>
          <a:stretch>
            <a:fillRect/>
          </a:stretch>
        </p:blipFill>
        <p:spPr>
          <a:xfrm>
            <a:off x="4317475" y="777850"/>
            <a:ext cx="4686000" cy="3938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Data Crunch</a:t>
            </a:r>
            <a:endParaRPr b="1"/>
          </a:p>
        </p:txBody>
      </p:sp>
      <p:sp>
        <p:nvSpPr>
          <p:cNvPr id="200" name="Google Shape;200;p31"/>
          <p:cNvSpPr txBox="1"/>
          <p:nvPr>
            <p:ph idx="1" type="body"/>
          </p:nvPr>
        </p:nvSpPr>
        <p:spPr>
          <a:xfrm>
            <a:off x="311700" y="1152475"/>
            <a:ext cx="2156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u="sng">
                <a:solidFill>
                  <a:schemeClr val="hlink"/>
                </a:solidFill>
                <a:hlinkClick r:id="rId3"/>
              </a:rPr>
              <a:t>https://docs.google.com/document/d/1bmtuXjPisZyJTETc0bDOieVlAh9_vP1p3dhEF3aMnOs/edit?usp=sharing</a:t>
            </a:r>
            <a:endParaRPr sz="1100"/>
          </a:p>
          <a:p>
            <a:pPr indent="0" lvl="0" marL="0" rtl="0" algn="l">
              <a:spcBef>
                <a:spcPts val="1200"/>
              </a:spcBef>
              <a:spcAft>
                <a:spcPts val="0"/>
              </a:spcAft>
              <a:buNone/>
            </a:pPr>
            <a:r>
              <a:rPr lang="en" sz="1100"/>
              <a:t>(key </a:t>
            </a:r>
            <a:r>
              <a:rPr lang="en" sz="1100" u="sng">
                <a:solidFill>
                  <a:schemeClr val="hlink"/>
                </a:solidFill>
                <a:hlinkClick r:id="rId4"/>
              </a:rPr>
              <a:t>https://docs.google.com/document/d/1wLZ8qefbvs-oAy7H7-eQrUUVE6E_UJtBRK9j5ANpLdA/edit?usp=sharing</a:t>
            </a:r>
            <a:r>
              <a:rPr lang="en" sz="1100"/>
              <a:t> )</a:t>
            </a:r>
            <a:endParaRPr sz="1100"/>
          </a:p>
          <a:p>
            <a:pPr indent="0" lvl="0" marL="0" rtl="0" algn="l">
              <a:spcBef>
                <a:spcPts val="1200"/>
              </a:spcBef>
              <a:spcAft>
                <a:spcPts val="1200"/>
              </a:spcAft>
              <a:buNone/>
            </a:pPr>
            <a:r>
              <a:rPr lang="en" sz="1600"/>
              <a:t>See the above Doc for questions that go with this →</a:t>
            </a:r>
            <a:r>
              <a:rPr lang="en" sz="1100"/>
              <a:t> </a:t>
            </a:r>
            <a:endParaRPr sz="1100"/>
          </a:p>
        </p:txBody>
      </p:sp>
      <p:pic>
        <p:nvPicPr>
          <p:cNvPr id="201" name="Google Shape;201;p31"/>
          <p:cNvPicPr preferRelativeResize="0"/>
          <p:nvPr/>
        </p:nvPicPr>
        <p:blipFill>
          <a:blip r:embed="rId5">
            <a:alphaModFix/>
          </a:blip>
          <a:stretch>
            <a:fillRect/>
          </a:stretch>
        </p:blipFill>
        <p:spPr>
          <a:xfrm>
            <a:off x="2726775" y="955225"/>
            <a:ext cx="6105525" cy="4029075"/>
          </a:xfrm>
          <a:prstGeom prst="rect">
            <a:avLst/>
          </a:prstGeom>
          <a:noFill/>
          <a:ln cap="flat" cmpd="sng" w="25400">
            <a:solidFill>
              <a:srgbClr val="000000"/>
            </a:solidFill>
            <a:prstDash val="solid"/>
            <a:miter lim="8000"/>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Why Invest?</a:t>
            </a:r>
            <a:endParaRPr b="1"/>
          </a:p>
        </p:txBody>
      </p:sp>
      <p:sp>
        <p:nvSpPr>
          <p:cNvPr id="63" name="Google Shape;63;p14"/>
          <p:cNvSpPr txBox="1"/>
          <p:nvPr>
            <p:ph idx="1" type="body"/>
          </p:nvPr>
        </p:nvSpPr>
        <p:spPr>
          <a:xfrm>
            <a:off x="311700" y="1152475"/>
            <a:ext cx="4477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highlight>
                  <a:srgbClr val="FFFFFF"/>
                </a:highlight>
              </a:rPr>
              <a:t>In this infographic, we clarify the difference between saving and investing, and give some basic tips on how to get started in the market.</a:t>
            </a:r>
            <a:br>
              <a:rPr lang="en" sz="1050">
                <a:solidFill>
                  <a:schemeClr val="dk1"/>
                </a:solidFill>
                <a:highlight>
                  <a:srgbClr val="FFFFFF"/>
                </a:highlight>
              </a:rPr>
            </a:br>
            <a:r>
              <a:rPr lang="en" sz="1100" u="sng">
                <a:solidFill>
                  <a:schemeClr val="hlink"/>
                </a:solidFill>
                <a:hlinkClick r:id="rId3"/>
              </a:rPr>
              <a:t>https://wealth.visualcapitalist.com/simple-introduction-investing/</a:t>
            </a:r>
            <a:r>
              <a:rPr lang="en"/>
              <a:t> </a:t>
            </a:r>
            <a:endParaRPr/>
          </a:p>
          <a:p>
            <a:pPr indent="0" lvl="0" marL="0" rtl="0" algn="l">
              <a:spcBef>
                <a:spcPts val="1200"/>
              </a:spcBef>
              <a:spcAft>
                <a:spcPts val="1200"/>
              </a:spcAft>
              <a:buNone/>
            </a:pPr>
            <a:r>
              <a:rPr lang="en"/>
              <a:t>COMPOUND INTEREST </a:t>
            </a:r>
            <a:r>
              <a:rPr lang="en" u="sng">
                <a:solidFill>
                  <a:schemeClr val="hlink"/>
                </a:solidFill>
                <a:hlinkClick r:id="rId4"/>
              </a:rPr>
              <a:t>https://youtu.be/wf91rEGw88Q</a:t>
            </a:r>
            <a:r>
              <a:rPr lang="en"/>
              <a:t> </a:t>
            </a:r>
            <a:endParaRPr/>
          </a:p>
        </p:txBody>
      </p:sp>
      <p:pic>
        <p:nvPicPr>
          <p:cNvPr id="64" name="Google Shape;64;p14"/>
          <p:cNvPicPr preferRelativeResize="0"/>
          <p:nvPr/>
        </p:nvPicPr>
        <p:blipFill>
          <a:blip r:embed="rId5">
            <a:alphaModFix/>
          </a:blip>
          <a:stretch>
            <a:fillRect/>
          </a:stretch>
        </p:blipFill>
        <p:spPr>
          <a:xfrm>
            <a:off x="5479826" y="0"/>
            <a:ext cx="3403872"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Diversification</a:t>
            </a:r>
            <a:endParaRPr b="1"/>
          </a:p>
        </p:txBody>
      </p:sp>
      <p:sp>
        <p:nvSpPr>
          <p:cNvPr id="207" name="Google Shape;207;p32"/>
          <p:cNvSpPr txBox="1"/>
          <p:nvPr>
            <p:ph idx="1" type="body"/>
          </p:nvPr>
        </p:nvSpPr>
        <p:spPr>
          <a:xfrm>
            <a:off x="311700" y="954650"/>
            <a:ext cx="4134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Montserrat"/>
                <a:ea typeface="Montserrat"/>
                <a:cs typeface="Montserrat"/>
                <a:sym typeface="Montserrat"/>
              </a:rPr>
              <a:t>One of the main benefits of investing in a fund, rather than in individual stocks and bonds, is </a:t>
            </a:r>
            <a:r>
              <a:rPr i="1" lang="en" sz="1600">
                <a:solidFill>
                  <a:schemeClr val="dk1"/>
                </a:solidFill>
                <a:latin typeface="Montserrat"/>
                <a:ea typeface="Montserrat"/>
                <a:cs typeface="Montserrat"/>
                <a:sym typeface="Montserrat"/>
              </a:rPr>
              <a:t>diversification</a:t>
            </a:r>
            <a:r>
              <a:rPr lang="en" sz="1600">
                <a:solidFill>
                  <a:schemeClr val="dk1"/>
                </a:solidFill>
                <a:latin typeface="Montserrat"/>
                <a:ea typeface="Montserrat"/>
                <a:cs typeface="Montserrat"/>
                <a:sym typeface="Montserrat"/>
              </a:rPr>
              <a:t>, or the spreading of risk. Watch this short video through 2:19 to learn more. Then, answer the questions.</a:t>
            </a:r>
            <a:endParaRPr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lang="en" sz="1600">
                <a:solidFill>
                  <a:schemeClr val="dk1"/>
                </a:solidFill>
                <a:latin typeface="Montserrat"/>
                <a:ea typeface="Montserrat"/>
                <a:cs typeface="Montserrat"/>
                <a:sym typeface="Montserrat"/>
              </a:rPr>
              <a:t>What is meant by </a:t>
            </a:r>
            <a:r>
              <a:rPr b="1" lang="en" sz="1600">
                <a:solidFill>
                  <a:schemeClr val="dk1"/>
                </a:solidFill>
                <a:latin typeface="Montserrat"/>
                <a:ea typeface="Montserrat"/>
                <a:cs typeface="Montserrat"/>
                <a:sym typeface="Montserrat"/>
              </a:rPr>
              <a:t>“asset allocation?”</a:t>
            </a:r>
            <a:endParaRPr b="1"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lang="en" sz="1600">
                <a:solidFill>
                  <a:schemeClr val="dk1"/>
                </a:solidFill>
                <a:latin typeface="Montserrat"/>
                <a:ea typeface="Montserrat"/>
                <a:cs typeface="Montserrat"/>
                <a:sym typeface="Montserrat"/>
              </a:rPr>
              <a:t>Once you’ve done asset allocation, </a:t>
            </a:r>
            <a:r>
              <a:rPr b="1" lang="en" sz="1600">
                <a:solidFill>
                  <a:schemeClr val="dk1"/>
                </a:solidFill>
                <a:latin typeface="Montserrat"/>
                <a:ea typeface="Montserrat"/>
                <a:cs typeface="Montserrat"/>
                <a:sym typeface="Montserrat"/>
              </a:rPr>
              <a:t>what’s the next level of diversification</a:t>
            </a:r>
            <a:r>
              <a:rPr lang="en" sz="1600">
                <a:solidFill>
                  <a:schemeClr val="dk1"/>
                </a:solidFill>
                <a:latin typeface="Montserrat"/>
                <a:ea typeface="Montserrat"/>
                <a:cs typeface="Montserrat"/>
                <a:sym typeface="Montserrat"/>
              </a:rPr>
              <a:t> you should do among each asset class? </a:t>
            </a:r>
            <a:endParaRPr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lang="en" sz="1600">
                <a:solidFill>
                  <a:schemeClr val="dk1"/>
                </a:solidFill>
                <a:latin typeface="Montserrat"/>
                <a:ea typeface="Montserrat"/>
                <a:cs typeface="Montserrat"/>
                <a:sym typeface="Montserrat"/>
              </a:rPr>
              <a:t>How does </a:t>
            </a:r>
            <a:r>
              <a:rPr b="1" lang="en" sz="1600">
                <a:solidFill>
                  <a:schemeClr val="dk1"/>
                </a:solidFill>
                <a:latin typeface="Montserrat"/>
                <a:ea typeface="Montserrat"/>
                <a:cs typeface="Montserrat"/>
                <a:sym typeface="Montserrat"/>
              </a:rPr>
              <a:t>diversification protect investors? </a:t>
            </a:r>
            <a:endParaRPr b="1" sz="1600"/>
          </a:p>
        </p:txBody>
      </p:sp>
      <p:pic>
        <p:nvPicPr>
          <p:cNvPr descr="Asset management is a crucial part of investing. One component of this is diversification. Watch this 3-minute video provided by E*TRADE to learn how your asset allocation can be impacted by diversified investments. Like and share." id="208" name="Google Shape;208;p32" title="The Power of Diversification">
            <a:hlinkClick r:id="rId3"/>
          </p:cNvPr>
          <p:cNvPicPr preferRelativeResize="0"/>
          <p:nvPr/>
        </p:nvPicPr>
        <p:blipFill>
          <a:blip r:embed="rId4">
            <a:alphaModFix/>
          </a:blip>
          <a:stretch>
            <a:fillRect/>
          </a:stretch>
        </p:blipFill>
        <p:spPr>
          <a:xfrm>
            <a:off x="4598400" y="1170125"/>
            <a:ext cx="4393200" cy="3294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STOP HERE AND COMPLETE BOOKLET</a:t>
            </a:r>
            <a:endParaRPr/>
          </a:p>
          <a:p>
            <a:pPr indent="0" lvl="0" marL="0" rtl="0" algn="l">
              <a:spcBef>
                <a:spcPts val="1200"/>
              </a:spcBef>
              <a:spcAft>
                <a:spcPts val="1200"/>
              </a:spcAft>
              <a:buNone/>
            </a:pPr>
            <a:r>
              <a:rPr lang="en" u="sng">
                <a:solidFill>
                  <a:schemeClr val="hlink"/>
                </a:solidFill>
                <a:hlinkClick r:id="rId3"/>
              </a:rPr>
              <a:t>https://docs.google.com/document/d/1wLZ8qefbvs-oAy7H7-eQrUUVE6E_UJtBRK9j5ANpLdA/edit?usp=sharing</a:t>
            </a:r>
            <a:r>
              <a:rPr lang="en"/>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Stock Performance</a:t>
            </a:r>
            <a:endParaRPr b="1"/>
          </a:p>
        </p:txBody>
      </p:sp>
      <p:sp>
        <p:nvSpPr>
          <p:cNvPr id="219" name="Google Shape;219;p34"/>
          <p:cNvSpPr txBox="1"/>
          <p:nvPr>
            <p:ph idx="1" type="body"/>
          </p:nvPr>
        </p:nvSpPr>
        <p:spPr>
          <a:xfrm>
            <a:off x="311700" y="1152475"/>
            <a:ext cx="8520600" cy="38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Montserrat"/>
                <a:ea typeface="Montserrat"/>
                <a:cs typeface="Montserrat"/>
                <a:sym typeface="Montserrat"/>
              </a:rPr>
              <a:t>Now that you know what it means to own individual </a:t>
            </a:r>
            <a:br>
              <a:rPr lang="en" sz="1600">
                <a:solidFill>
                  <a:schemeClr val="dk1"/>
                </a:solidFill>
                <a:latin typeface="Montserrat"/>
                <a:ea typeface="Montserrat"/>
                <a:cs typeface="Montserrat"/>
                <a:sym typeface="Montserrat"/>
              </a:rPr>
            </a:br>
            <a:r>
              <a:rPr lang="en" sz="1600">
                <a:solidFill>
                  <a:schemeClr val="dk1"/>
                </a:solidFill>
                <a:latin typeface="Montserrat"/>
                <a:ea typeface="Montserrat"/>
                <a:cs typeface="Montserrat"/>
                <a:sym typeface="Montserrat"/>
              </a:rPr>
              <a:t>stocks, let’s see how some popular stocks are doing in </a:t>
            </a:r>
            <a:br>
              <a:rPr lang="en" sz="1600">
                <a:solidFill>
                  <a:schemeClr val="dk1"/>
                </a:solidFill>
                <a:latin typeface="Montserrat"/>
                <a:ea typeface="Montserrat"/>
                <a:cs typeface="Montserrat"/>
                <a:sym typeface="Montserrat"/>
              </a:rPr>
            </a:br>
            <a:r>
              <a:rPr lang="en" sz="1600">
                <a:solidFill>
                  <a:schemeClr val="dk1"/>
                </a:solidFill>
                <a:latin typeface="Montserrat"/>
                <a:ea typeface="Montserrat"/>
                <a:cs typeface="Montserrat"/>
                <a:sym typeface="Montserrat"/>
              </a:rPr>
              <a:t>the market </a:t>
            </a:r>
            <a:r>
              <a:rPr lang="en" sz="1600">
                <a:solidFill>
                  <a:srgbClr val="0000FF"/>
                </a:solidFill>
                <a:latin typeface="Montserrat"/>
                <a:ea typeface="Montserrat"/>
                <a:cs typeface="Montserrat"/>
                <a:sym typeface="Montserrat"/>
              </a:rPr>
              <a:t>(use Yahoo Finance or Google Finance)</a:t>
            </a:r>
            <a:br>
              <a:rPr lang="en" sz="1600">
                <a:solidFill>
                  <a:schemeClr val="dk1"/>
                </a:solidFill>
                <a:latin typeface="Montserrat"/>
                <a:ea typeface="Montserrat"/>
                <a:cs typeface="Montserrat"/>
                <a:sym typeface="Montserrat"/>
              </a:rPr>
            </a:br>
            <a:r>
              <a:rPr lang="en" sz="1600">
                <a:solidFill>
                  <a:schemeClr val="dk1"/>
                </a:solidFill>
                <a:latin typeface="Montserrat"/>
                <a:ea typeface="Montserrat"/>
                <a:cs typeface="Montserrat"/>
                <a:sym typeface="Montserrat"/>
              </a:rPr>
              <a:t>			</a:t>
            </a:r>
            <a:r>
              <a:rPr b="1" lang="en" sz="1600">
                <a:solidFill>
                  <a:srgbClr val="FF0000"/>
                </a:solidFill>
                <a:latin typeface="Montserrat"/>
                <a:ea typeface="Montserrat"/>
                <a:cs typeface="Montserrat"/>
                <a:sym typeface="Montserrat"/>
              </a:rPr>
              <a:t>Amazon			Nike		Snap Inc.</a:t>
            </a:r>
            <a:br>
              <a:rPr b="1" lang="en" sz="1600">
                <a:solidFill>
                  <a:srgbClr val="FF0000"/>
                </a:solidFill>
                <a:latin typeface="Montserrat"/>
                <a:ea typeface="Montserrat"/>
                <a:cs typeface="Montserrat"/>
                <a:sym typeface="Montserrat"/>
              </a:rPr>
            </a:br>
            <a:endParaRPr b="1" sz="1600">
              <a:solidFill>
                <a:srgbClr val="FF0000"/>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lang="en" sz="1600">
                <a:solidFill>
                  <a:schemeClr val="dk1"/>
                </a:solidFill>
                <a:latin typeface="Montserrat"/>
                <a:ea typeface="Montserrat"/>
                <a:cs typeface="Montserrat"/>
                <a:sym typeface="Montserrat"/>
              </a:rPr>
              <a:t>Each company has an abbreviated name called a </a:t>
            </a:r>
            <a:r>
              <a:rPr i="1" lang="en" sz="1600">
                <a:solidFill>
                  <a:schemeClr val="dk1"/>
                </a:solidFill>
                <a:latin typeface="Montserrat"/>
                <a:ea typeface="Montserrat"/>
                <a:cs typeface="Montserrat"/>
                <a:sym typeface="Montserrat"/>
              </a:rPr>
              <a:t>ticker symbol</a:t>
            </a:r>
            <a:r>
              <a:rPr lang="en" sz="1600">
                <a:solidFill>
                  <a:schemeClr val="dk1"/>
                </a:solidFill>
                <a:latin typeface="Montserrat"/>
                <a:ea typeface="Montserrat"/>
                <a:cs typeface="Montserrat"/>
                <a:sym typeface="Montserrat"/>
              </a:rPr>
              <a:t>. What is the ticker for each of these companies? </a:t>
            </a:r>
            <a:br>
              <a:rPr lang="en" sz="1600">
                <a:solidFill>
                  <a:schemeClr val="dk1"/>
                </a:solidFill>
                <a:latin typeface="Montserrat"/>
                <a:ea typeface="Montserrat"/>
                <a:cs typeface="Montserrat"/>
                <a:sym typeface="Montserrat"/>
              </a:rPr>
            </a:br>
            <a:endParaRPr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Calibri"/>
              <a:buAutoNum type="arabicPeriod"/>
            </a:pPr>
            <a:r>
              <a:rPr lang="en" sz="1600">
                <a:solidFill>
                  <a:schemeClr val="dk1"/>
                </a:solidFill>
                <a:latin typeface="Montserrat"/>
                <a:ea typeface="Montserrat"/>
                <a:cs typeface="Montserrat"/>
                <a:sym typeface="Montserrat"/>
              </a:rPr>
              <a:t>Which of these stocks has seen a significant rise in stock price in the </a:t>
            </a:r>
            <a:r>
              <a:rPr b="1" lang="en" sz="1600">
                <a:solidFill>
                  <a:schemeClr val="dk1"/>
                </a:solidFill>
                <a:latin typeface="Montserrat"/>
                <a:ea typeface="Montserrat"/>
                <a:cs typeface="Montserrat"/>
                <a:sym typeface="Montserrat"/>
              </a:rPr>
              <a:t>past year</a:t>
            </a:r>
            <a:r>
              <a:rPr lang="en" sz="1600">
                <a:solidFill>
                  <a:schemeClr val="dk1"/>
                </a:solidFill>
                <a:latin typeface="Montserrat"/>
                <a:ea typeface="Montserrat"/>
                <a:cs typeface="Montserrat"/>
                <a:sym typeface="Montserrat"/>
              </a:rPr>
              <a:t>? Which ones have stayed about the same? Have any decreased in price?</a:t>
            </a:r>
            <a:br>
              <a:rPr lang="en" sz="1600">
                <a:solidFill>
                  <a:schemeClr val="dk1"/>
                </a:solidFill>
                <a:latin typeface="Montserrat"/>
                <a:ea typeface="Montserrat"/>
                <a:cs typeface="Montserrat"/>
                <a:sym typeface="Montserrat"/>
              </a:rPr>
            </a:b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AutoNum type="arabicPeriod"/>
            </a:pPr>
            <a:r>
              <a:rPr lang="en" sz="1600">
                <a:solidFill>
                  <a:schemeClr val="dk1"/>
                </a:solidFill>
                <a:latin typeface="Montserrat"/>
                <a:ea typeface="Montserrat"/>
                <a:cs typeface="Montserrat"/>
                <a:sym typeface="Montserrat"/>
              </a:rPr>
              <a:t>Look at the 5-year performance of Amazon. What do you think explains the general upward trend of the stock price?</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p>
        </p:txBody>
      </p:sp>
      <p:pic>
        <p:nvPicPr>
          <p:cNvPr id="220" name="Google Shape;220;p34"/>
          <p:cNvPicPr preferRelativeResize="0"/>
          <p:nvPr/>
        </p:nvPicPr>
        <p:blipFill>
          <a:blip r:embed="rId3">
            <a:alphaModFix/>
          </a:blip>
          <a:stretch>
            <a:fillRect/>
          </a:stretch>
        </p:blipFill>
        <p:spPr>
          <a:xfrm>
            <a:off x="6329325" y="0"/>
            <a:ext cx="2857500" cy="1600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0000"/>
                </a:solidFill>
              </a:rPr>
              <a:t>Question Time</a:t>
            </a:r>
            <a:endParaRPr b="1">
              <a:solidFill>
                <a:srgbClr val="FF0000"/>
              </a:solidFill>
            </a:endParaRPr>
          </a:p>
        </p:txBody>
      </p:sp>
      <p:sp>
        <p:nvSpPr>
          <p:cNvPr id="226" name="Google Shape;226;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7" name="Google Shape;227;p35"/>
          <p:cNvPicPr preferRelativeResize="0"/>
          <p:nvPr/>
        </p:nvPicPr>
        <p:blipFill>
          <a:blip r:embed="rId3">
            <a:alphaModFix/>
          </a:blip>
          <a:stretch>
            <a:fillRect/>
          </a:stretch>
        </p:blipFill>
        <p:spPr>
          <a:xfrm>
            <a:off x="0" y="1132331"/>
            <a:ext cx="9143999" cy="28788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6"/>
          <p:cNvSpPr txBox="1"/>
          <p:nvPr>
            <p:ph type="title"/>
          </p:nvPr>
        </p:nvSpPr>
        <p:spPr>
          <a:xfrm>
            <a:off x="311700" y="445025"/>
            <a:ext cx="1728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Invest that Latte!</a:t>
            </a:r>
            <a:endParaRPr b="1"/>
          </a:p>
        </p:txBody>
      </p:sp>
      <p:sp>
        <p:nvSpPr>
          <p:cNvPr id="233" name="Google Shape;233;p36"/>
          <p:cNvSpPr txBox="1"/>
          <p:nvPr>
            <p:ph idx="1" type="body"/>
          </p:nvPr>
        </p:nvSpPr>
        <p:spPr>
          <a:xfrm>
            <a:off x="2117575" y="237275"/>
            <a:ext cx="6858000" cy="988200"/>
          </a:xfrm>
          <a:prstGeom prst="rect">
            <a:avLst/>
          </a:prstGeom>
        </p:spPr>
        <p:txBody>
          <a:bodyPr anchorCtr="0" anchor="t" bIns="91425" lIns="91425" spcFirstLastPara="1" rIns="91425" wrap="square" tIns="91425">
            <a:noAutofit/>
          </a:bodyPr>
          <a:lstStyle/>
          <a:p>
            <a:pPr indent="0" lvl="0" marL="0" rtl="0" algn="l">
              <a:lnSpc>
                <a:spcPct val="120000"/>
              </a:lnSpc>
              <a:spcBef>
                <a:spcPts val="1800"/>
              </a:spcBef>
              <a:spcAft>
                <a:spcPts val="400"/>
              </a:spcAft>
              <a:buClr>
                <a:schemeClr val="dk1"/>
              </a:buClr>
              <a:buSzPts val="1100"/>
              <a:buFont typeface="Arial"/>
              <a:buNone/>
            </a:pPr>
            <a:r>
              <a:rPr lang="en" sz="1100">
                <a:solidFill>
                  <a:schemeClr val="dk1"/>
                </a:solidFill>
                <a:latin typeface="Calibri"/>
                <a:ea typeface="Calibri"/>
                <a:cs typeface="Calibri"/>
                <a:sym typeface="Calibri"/>
              </a:rPr>
              <a:t>Everyone has things they crave. Some people must always have a stick of gum on hand. Others need chapstick. Coffee is a daily ritual for many of us. On their own, all of these are relatively small purchases. However, over the course of a month or a year those expenses will add up to a LOT of money.  </a:t>
            </a:r>
            <a:r>
              <a:rPr i="1" lang="en" sz="1100">
                <a:solidFill>
                  <a:schemeClr val="dk1"/>
                </a:solidFill>
                <a:latin typeface="Calibri"/>
                <a:ea typeface="Calibri"/>
                <a:cs typeface="Calibri"/>
                <a:sym typeface="Calibri"/>
              </a:rPr>
              <a:t>What if, instead of spending small amounts on a regular basis, you saved that money and invested it for retirement? How much money would you have in 30 years?</a:t>
            </a:r>
            <a:endParaRPr b="1" sz="1600"/>
          </a:p>
        </p:txBody>
      </p:sp>
      <p:graphicFrame>
        <p:nvGraphicFramePr>
          <p:cNvPr id="234" name="Google Shape;234;p36"/>
          <p:cNvGraphicFramePr/>
          <p:nvPr/>
        </p:nvGraphicFramePr>
        <p:xfrm>
          <a:off x="2151775" y="1434825"/>
          <a:ext cx="3000000" cy="3000000"/>
        </p:xfrm>
        <a:graphic>
          <a:graphicData uri="http://schemas.openxmlformats.org/drawingml/2006/table">
            <a:tbl>
              <a:tblPr>
                <a:noFill/>
                <a:tableStyleId>{FA6B3FD7-51F7-4CA4-88DE-D19611911BE1}</a:tableStyleId>
              </a:tblPr>
              <a:tblGrid>
                <a:gridCol w="5410200"/>
                <a:gridCol w="1447800"/>
              </a:tblGrid>
              <a:tr h="12700">
                <a:tc>
                  <a:txBody>
                    <a:bodyPr/>
                    <a:lstStyle/>
                    <a:p>
                      <a:pPr indent="0" lvl="0" marL="0" rtl="0" algn="ctr">
                        <a:spcBef>
                          <a:spcPts val="0"/>
                        </a:spcBef>
                        <a:spcAft>
                          <a:spcPts val="0"/>
                        </a:spcAft>
                        <a:buNone/>
                      </a:pPr>
                      <a:r>
                        <a:rPr b="1" lang="en" sz="1100">
                          <a:latin typeface="Calibri"/>
                          <a:ea typeface="Calibri"/>
                          <a:cs typeface="Calibri"/>
                          <a:sym typeface="Calibri"/>
                        </a:rPr>
                        <a:t>Item I’m Forgoing</a:t>
                      </a:r>
                      <a:endParaRPr b="1" sz="1100">
                        <a:latin typeface="Calibri"/>
                        <a:ea typeface="Calibri"/>
                        <a:cs typeface="Calibri"/>
                        <a:sym typeface="Calibri"/>
                      </a:endParaRPr>
                    </a:p>
                  </a:txBody>
                  <a:tcPr marT="63500" marB="63500" marR="63500" marL="63500">
                    <a:solidFill>
                      <a:srgbClr val="CFE2F3"/>
                    </a:solidFill>
                  </a:tcPr>
                </a:tc>
                <a:tc>
                  <a:txBody>
                    <a:bodyPr/>
                    <a:lstStyle/>
                    <a:p>
                      <a:pPr indent="0" lvl="0" marL="0" rtl="0" algn="ctr">
                        <a:spcBef>
                          <a:spcPts val="0"/>
                        </a:spcBef>
                        <a:spcAft>
                          <a:spcPts val="0"/>
                        </a:spcAft>
                        <a:buNone/>
                      </a:pPr>
                      <a:r>
                        <a:rPr b="1" lang="en" sz="1100">
                          <a:latin typeface="Calibri"/>
                          <a:ea typeface="Calibri"/>
                          <a:cs typeface="Calibri"/>
                          <a:sym typeface="Calibri"/>
                        </a:rPr>
                        <a:t>Price</a:t>
                      </a:r>
                      <a:endParaRPr b="1" sz="1100">
                        <a:latin typeface="Calibri"/>
                        <a:ea typeface="Calibri"/>
                        <a:cs typeface="Calibri"/>
                        <a:sym typeface="Calibri"/>
                      </a:endParaRPr>
                    </a:p>
                  </a:txBody>
                  <a:tcPr marT="63500" marB="63500" marR="63500" marL="63500">
                    <a:solidFill>
                      <a:srgbClr val="CFE2F3"/>
                    </a:solidFill>
                  </a:tcPr>
                </a:tc>
              </a:tr>
              <a:tr h="12700">
                <a:tc>
                  <a:txBody>
                    <a:bodyPr/>
                    <a:lstStyle/>
                    <a:p>
                      <a:pPr indent="0" lvl="0" marL="0" rtl="0" algn="l">
                        <a:spcBef>
                          <a:spcPts val="0"/>
                        </a:spcBef>
                        <a:spcAft>
                          <a:spcPts val="0"/>
                        </a:spcAft>
                        <a:buNone/>
                      </a:pPr>
                      <a:r>
                        <a:rPr b="1" i="1" lang="en" sz="1100">
                          <a:latin typeface="Calibri"/>
                          <a:ea typeface="Calibri"/>
                          <a:cs typeface="Calibri"/>
                          <a:sym typeface="Calibri"/>
                        </a:rPr>
                        <a:t>NOTE - This should be something you can avoid </a:t>
                      </a:r>
                      <a:r>
                        <a:rPr b="1" i="1" lang="en" sz="1100" u="sng">
                          <a:latin typeface="Calibri"/>
                          <a:ea typeface="Calibri"/>
                          <a:cs typeface="Calibri"/>
                          <a:sym typeface="Calibri"/>
                        </a:rPr>
                        <a:t>without pain</a:t>
                      </a:r>
                      <a:r>
                        <a:rPr b="1" i="1" lang="en" sz="1100">
                          <a:latin typeface="Calibri"/>
                          <a:ea typeface="Calibri"/>
                          <a:cs typeface="Calibri"/>
                          <a:sym typeface="Calibri"/>
                        </a:rPr>
                        <a:t>. Foregoing “lunch” does not count because everyone needs to eat lunch. However, if you always get a smoothie with your lunch, you could choose to forego the smoothie because you can remove it from your daily diet without hurting yourself.</a:t>
                      </a:r>
                      <a:endParaRPr b="1" i="1" sz="1100">
                        <a:latin typeface="Calibri"/>
                        <a:ea typeface="Calibri"/>
                        <a:cs typeface="Calibri"/>
                        <a:sym typeface="Calibri"/>
                      </a:endParaRPr>
                    </a:p>
                    <a:p>
                      <a:pPr indent="0" lvl="0" marL="0" rtl="0" algn="l">
                        <a:spcBef>
                          <a:spcPts val="0"/>
                        </a:spcBef>
                        <a:spcAft>
                          <a:spcPts val="0"/>
                        </a:spcAft>
                        <a:buNone/>
                      </a:pPr>
                      <a:r>
                        <a:t/>
                      </a:r>
                      <a:endParaRPr b="1" i="1" sz="1100">
                        <a:latin typeface="Calibri"/>
                        <a:ea typeface="Calibri"/>
                        <a:cs typeface="Calibri"/>
                        <a:sym typeface="Calibri"/>
                      </a:endParaRPr>
                    </a:p>
                    <a:p>
                      <a:pPr indent="0" lvl="0" marL="0" rtl="0" algn="l">
                        <a:spcBef>
                          <a:spcPts val="0"/>
                        </a:spcBef>
                        <a:spcAft>
                          <a:spcPts val="0"/>
                        </a:spcAft>
                        <a:buNone/>
                      </a:pPr>
                      <a:r>
                        <a:rPr b="1" i="1" lang="en" sz="1100">
                          <a:latin typeface="Calibri"/>
                          <a:ea typeface="Calibri"/>
                          <a:cs typeface="Calibri"/>
                          <a:sym typeface="Calibri"/>
                        </a:rPr>
                        <a:t>Item: </a:t>
                      </a:r>
                      <a:br>
                        <a:rPr b="1" i="1" lang="en" sz="1100">
                          <a:latin typeface="Calibri"/>
                          <a:ea typeface="Calibri"/>
                          <a:cs typeface="Calibri"/>
                          <a:sym typeface="Calibri"/>
                        </a:rPr>
                      </a:br>
                      <a:endParaRPr b="1" i="1" sz="1100">
                        <a:latin typeface="Calibri"/>
                        <a:ea typeface="Calibri"/>
                        <a:cs typeface="Calibri"/>
                        <a:sym typeface="Calibri"/>
                      </a:endParaRPr>
                    </a:p>
                  </a:txBody>
                  <a:tcPr marT="63500" marB="63500" marR="63500" marL="63500">
                    <a:solidFill>
                      <a:srgbClr val="CCCCCC"/>
                    </a:solidFill>
                  </a:tcPr>
                </a:tc>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63500" marB="63500" marR="63500" marL="63500"/>
                </a:tc>
              </a:tr>
              <a:tr h="12700">
                <a:tc>
                  <a:txBody>
                    <a:bodyPr/>
                    <a:lstStyle/>
                    <a:p>
                      <a:pPr indent="0" lvl="0" marL="0" rtl="0" algn="l">
                        <a:spcBef>
                          <a:spcPts val="0"/>
                        </a:spcBef>
                        <a:spcAft>
                          <a:spcPts val="0"/>
                        </a:spcAft>
                        <a:buNone/>
                      </a:pPr>
                      <a:r>
                        <a:rPr lang="en" sz="1100">
                          <a:latin typeface="Calibri"/>
                          <a:ea typeface="Calibri"/>
                          <a:cs typeface="Calibri"/>
                          <a:sym typeface="Calibri"/>
                        </a:rPr>
                        <a:t>Calculate cost of this item for a full year. </a:t>
                      </a:r>
                      <a:br>
                        <a:rPr lang="en" sz="1100">
                          <a:latin typeface="Calibri"/>
                          <a:ea typeface="Calibri"/>
                          <a:cs typeface="Calibri"/>
                          <a:sym typeface="Calibri"/>
                        </a:rPr>
                      </a:br>
                      <a:r>
                        <a:rPr lang="en" sz="1100">
                          <a:latin typeface="Calibri"/>
                          <a:ea typeface="Calibri"/>
                          <a:cs typeface="Calibri"/>
                          <a:sym typeface="Calibri"/>
                        </a:rPr>
                        <a:t>Assume you spend this amount 15 days a month for all 12 months.</a:t>
                      </a:r>
                      <a:endParaRPr sz="1100">
                        <a:latin typeface="Calibri"/>
                        <a:ea typeface="Calibri"/>
                        <a:cs typeface="Calibri"/>
                        <a:sym typeface="Calibri"/>
                      </a:endParaRPr>
                    </a:p>
                  </a:txBody>
                  <a:tcPr marT="63500" marB="63500" marR="63500" marL="63500">
                    <a:solidFill>
                      <a:srgbClr val="CCCCCC"/>
                    </a:solidFill>
                  </a:tcPr>
                </a:tc>
                <a:tc>
                  <a:txBody>
                    <a:bodyPr/>
                    <a:lstStyle/>
                    <a:p>
                      <a:pPr indent="0" lvl="0" marL="0" rtl="0" algn="l">
                        <a:spcBef>
                          <a:spcPts val="0"/>
                        </a:spcBef>
                        <a:spcAft>
                          <a:spcPts val="0"/>
                        </a:spcAft>
                        <a:buNone/>
                      </a:pPr>
                      <a:r>
                        <a:rPr lang="en" sz="1100">
                          <a:latin typeface="Calibri"/>
                          <a:ea typeface="Calibri"/>
                          <a:cs typeface="Calibri"/>
                          <a:sym typeface="Calibri"/>
                        </a:rPr>
                        <a:t>Cost= Price x 15 x 12</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p>
                      <a:pPr indent="0" lvl="0" marL="0" rtl="0" algn="l">
                        <a:spcBef>
                          <a:spcPts val="0"/>
                        </a:spcBef>
                        <a:spcAft>
                          <a:spcPts val="0"/>
                        </a:spcAft>
                        <a:buNone/>
                      </a:pPr>
                      <a:r>
                        <a:t/>
                      </a:r>
                      <a:endParaRPr sz="1100">
                        <a:latin typeface="Calibri"/>
                        <a:ea typeface="Calibri"/>
                        <a:cs typeface="Calibri"/>
                        <a:sym typeface="Calibri"/>
                      </a:endParaRPr>
                    </a:p>
                  </a:txBody>
                  <a:tcPr marT="63500" marB="63500" marR="63500" marL="63500"/>
                </a:tc>
              </a:tr>
            </a:tbl>
          </a:graphicData>
        </a:graphic>
      </p:graphicFrame>
      <p:sp>
        <p:nvSpPr>
          <p:cNvPr id="235" name="Google Shape;235;p36"/>
          <p:cNvSpPr txBox="1"/>
          <p:nvPr/>
        </p:nvSpPr>
        <p:spPr>
          <a:xfrm>
            <a:off x="2354075" y="4030950"/>
            <a:ext cx="6320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http://www.bankrate.com/calculators/retirement/roi-calculator.aspx</a:t>
            </a:r>
            <a:r>
              <a:rPr lang="en"/>
              <a:t> </a:t>
            </a:r>
            <a:br>
              <a:rPr lang="en"/>
            </a:br>
            <a:endParaRPr/>
          </a:p>
          <a:p>
            <a:pPr indent="0" lvl="0" marL="0" rtl="0" algn="l">
              <a:spcBef>
                <a:spcPts val="0"/>
              </a:spcBef>
              <a:spcAft>
                <a:spcPts val="0"/>
              </a:spcAft>
              <a:buNone/>
            </a:pPr>
            <a:r>
              <a:rPr lang="en" u="sng">
                <a:solidFill>
                  <a:schemeClr val="hlink"/>
                </a:solidFill>
                <a:hlinkClick r:id="rId4"/>
              </a:rPr>
              <a:t>https://docs.google.com/document/d/1TrWaORd2mQSakiVnG8K0VuzrgvXUKMZ8SzZ3ybGyB_s/edit?usp=sharing</a:t>
            </a:r>
            <a:r>
              <a:rPr lang="en"/>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Activity: </a:t>
            </a:r>
            <a:r>
              <a:rPr lang="en"/>
              <a:t>Analysing a Bond Mutual Fund Fact Sheet</a:t>
            </a:r>
            <a:endParaRPr/>
          </a:p>
        </p:txBody>
      </p:sp>
      <p:sp>
        <p:nvSpPr>
          <p:cNvPr id="241" name="Google Shape;241;p37"/>
          <p:cNvSpPr txBox="1"/>
          <p:nvPr>
            <p:ph idx="1" type="body"/>
          </p:nvPr>
        </p:nvSpPr>
        <p:spPr>
          <a:xfrm>
            <a:off x="311700" y="1152475"/>
            <a:ext cx="3197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https://docs.google.com/document/d/1KLPaX7DsQLUpRaLM2TsZHJYowvFjH48ZlWls8Pv-6B0/edit?usp=sharing</a:t>
            </a:r>
            <a:r>
              <a:rPr lang="en"/>
              <a:t>  </a:t>
            </a:r>
            <a:endParaRPr/>
          </a:p>
          <a:p>
            <a:pPr indent="0" lvl="0" marL="0" rtl="0" algn="l">
              <a:spcBef>
                <a:spcPts val="1200"/>
              </a:spcBef>
              <a:spcAft>
                <a:spcPts val="1200"/>
              </a:spcAft>
              <a:buNone/>
            </a:pPr>
            <a:r>
              <a:rPr lang="en"/>
              <a:t>Read the fact sheets </a:t>
            </a:r>
            <a:br>
              <a:rPr lang="en"/>
            </a:br>
            <a:r>
              <a:rPr lang="en"/>
              <a:t>&amp; answer the multiple choice questions.  </a:t>
            </a:r>
            <a:r>
              <a:rPr b="1" lang="en" sz="2500">
                <a:solidFill>
                  <a:srgbClr val="FF0000"/>
                </a:solidFill>
              </a:rPr>
              <a:t>→</a:t>
            </a:r>
            <a:r>
              <a:rPr lang="en"/>
              <a:t> </a:t>
            </a:r>
            <a:endParaRPr/>
          </a:p>
        </p:txBody>
      </p:sp>
      <p:pic>
        <p:nvPicPr>
          <p:cNvPr id="242" name="Google Shape;242;p37"/>
          <p:cNvPicPr preferRelativeResize="0"/>
          <p:nvPr/>
        </p:nvPicPr>
        <p:blipFill>
          <a:blip r:embed="rId4">
            <a:alphaModFix/>
          </a:blip>
          <a:stretch>
            <a:fillRect/>
          </a:stretch>
        </p:blipFill>
        <p:spPr>
          <a:xfrm>
            <a:off x="3661200" y="1170125"/>
            <a:ext cx="5047893" cy="3820975"/>
          </a:xfrm>
          <a:prstGeom prst="rect">
            <a:avLst/>
          </a:prstGeom>
          <a:noFill/>
          <a:ln cap="flat" cmpd="sng" w="25400">
            <a:solidFill>
              <a:srgbClr val="000000"/>
            </a:solidFill>
            <a:prstDash val="solid"/>
            <a:miter lim="8000"/>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Project - Joining the Market</a:t>
            </a:r>
            <a:endParaRPr b="1"/>
          </a:p>
        </p:txBody>
      </p:sp>
      <p:sp>
        <p:nvSpPr>
          <p:cNvPr id="248" name="Google Shape;248;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https://docs.google.com/document/d/1nY3s7iGDJ2-TwxGYpKQN1lE4e-0r5rInm8W3rUsR8Ko/edit?usp=sharing</a:t>
            </a:r>
            <a:r>
              <a:rPr lang="en"/>
              <a:t> </a:t>
            </a:r>
            <a:endParaRPr/>
          </a:p>
        </p:txBody>
      </p:sp>
      <p:pic>
        <p:nvPicPr>
          <p:cNvPr id="249" name="Google Shape;249;p38"/>
          <p:cNvPicPr preferRelativeResize="0"/>
          <p:nvPr/>
        </p:nvPicPr>
        <p:blipFill>
          <a:blip r:embed="rId4">
            <a:alphaModFix/>
          </a:blip>
          <a:stretch>
            <a:fillRect/>
          </a:stretch>
        </p:blipFill>
        <p:spPr>
          <a:xfrm>
            <a:off x="398975" y="1975874"/>
            <a:ext cx="6516750" cy="3018925"/>
          </a:xfrm>
          <a:prstGeom prst="rect">
            <a:avLst/>
          </a:prstGeom>
          <a:noFill/>
          <a:ln>
            <a:noFill/>
          </a:ln>
        </p:spPr>
      </p:pic>
      <p:pic>
        <p:nvPicPr>
          <p:cNvPr id="250" name="Google Shape;250;p38"/>
          <p:cNvPicPr preferRelativeResize="0"/>
          <p:nvPr/>
        </p:nvPicPr>
        <p:blipFill>
          <a:blip r:embed="rId5">
            <a:alphaModFix/>
          </a:blip>
          <a:stretch>
            <a:fillRect/>
          </a:stretch>
        </p:blipFill>
        <p:spPr>
          <a:xfrm>
            <a:off x="6974851" y="3485851"/>
            <a:ext cx="1952100" cy="1357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RRSP &amp; TFSA</a:t>
            </a:r>
            <a:endParaRPr b="1"/>
          </a:p>
        </p:txBody>
      </p:sp>
      <p:sp>
        <p:nvSpPr>
          <p:cNvPr id="256" name="Google Shape;256;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434343"/>
                </a:solidFill>
              </a:rPr>
              <a:t>What is an RRSP?</a:t>
            </a:r>
            <a:br>
              <a:rPr lang="en"/>
            </a:br>
            <a:r>
              <a:rPr lang="en"/>
              <a:t>--</a:t>
            </a:r>
            <a:r>
              <a:rPr lang="en" sz="1500">
                <a:solidFill>
                  <a:srgbClr val="333333"/>
                </a:solidFill>
                <a:highlight>
                  <a:srgbClr val="FFFFFF"/>
                </a:highlight>
              </a:rPr>
              <a:t>An RRSP is a retirement savings plan.  </a:t>
            </a:r>
            <a:br>
              <a:rPr lang="en" sz="1500">
                <a:solidFill>
                  <a:srgbClr val="333333"/>
                </a:solidFill>
                <a:highlight>
                  <a:srgbClr val="FFFFFF"/>
                </a:highlight>
              </a:rPr>
            </a:br>
            <a:r>
              <a:rPr lang="en" sz="1500">
                <a:solidFill>
                  <a:srgbClr val="333333"/>
                </a:solidFill>
                <a:highlight>
                  <a:srgbClr val="FFFFFF"/>
                </a:highlight>
              </a:rPr>
              <a:t>--Deductible RRSP contributions can be used to reduce your tax.</a:t>
            </a:r>
            <a:br>
              <a:rPr lang="en" sz="1500">
                <a:solidFill>
                  <a:srgbClr val="333333"/>
                </a:solidFill>
                <a:highlight>
                  <a:srgbClr val="FFFFFF"/>
                </a:highlight>
              </a:rPr>
            </a:br>
            <a:r>
              <a:rPr lang="en" sz="1500">
                <a:solidFill>
                  <a:srgbClr val="333333"/>
                </a:solidFill>
                <a:highlight>
                  <a:srgbClr val="FFFFFF"/>
                </a:highlight>
              </a:rPr>
              <a:t>--An RRSP is like a basket that you can hold many different types of investments - stocks, bonds, GICs, etc.</a:t>
            </a:r>
            <a:br>
              <a:rPr lang="en" sz="1500">
                <a:solidFill>
                  <a:srgbClr val="333333"/>
                </a:solidFill>
                <a:highlight>
                  <a:srgbClr val="FFFFFF"/>
                </a:highlight>
              </a:rPr>
            </a:br>
            <a:r>
              <a:rPr lang="en" sz="1500">
                <a:solidFill>
                  <a:srgbClr val="333333"/>
                </a:solidFill>
                <a:highlight>
                  <a:srgbClr val="FFFFFF"/>
                </a:highlight>
              </a:rPr>
              <a:t>--Any income you earn in the RRSP is usually exempt from tax as long as the funds remain in the plan; you generally have to pay tax when you receive payments from the plan.</a:t>
            </a:r>
            <a:endParaRPr sz="1500">
              <a:solidFill>
                <a:srgbClr val="333333"/>
              </a:solidFill>
              <a:highlight>
                <a:srgbClr val="FFFFFF"/>
              </a:highlight>
            </a:endParaRPr>
          </a:p>
          <a:p>
            <a:pPr indent="0" lvl="0" marL="0" rtl="0" algn="l">
              <a:spcBef>
                <a:spcPts val="1200"/>
              </a:spcBef>
              <a:spcAft>
                <a:spcPts val="0"/>
              </a:spcAft>
              <a:buNone/>
            </a:pPr>
            <a:r>
              <a:rPr lang="en" sz="1500">
                <a:solidFill>
                  <a:srgbClr val="333333"/>
                </a:solidFill>
                <a:highlight>
                  <a:srgbClr val="FFFFFF"/>
                </a:highlight>
              </a:rPr>
              <a:t>--Keep &amp; earn money TAX FREE….for now.  When you take the money out THEN you pay taxes on it.</a:t>
            </a:r>
            <a:endParaRPr sz="1500">
              <a:solidFill>
                <a:srgbClr val="333333"/>
              </a:solidFill>
              <a:highlight>
                <a:srgbClr val="FFFFFF"/>
              </a:highlight>
            </a:endParaRPr>
          </a:p>
          <a:p>
            <a:pPr indent="0" lvl="0" marL="0" rtl="0" algn="l">
              <a:spcBef>
                <a:spcPts val="1200"/>
              </a:spcBef>
              <a:spcAft>
                <a:spcPts val="1200"/>
              </a:spcAft>
              <a:buNone/>
            </a:pPr>
            <a:r>
              <a:t/>
            </a:r>
            <a:endParaRPr/>
          </a:p>
        </p:txBody>
      </p:sp>
      <p:pic>
        <p:nvPicPr>
          <p:cNvPr id="257" name="Google Shape;257;p39"/>
          <p:cNvPicPr preferRelativeResize="0"/>
          <p:nvPr/>
        </p:nvPicPr>
        <p:blipFill>
          <a:blip r:embed="rId3">
            <a:alphaModFix/>
          </a:blip>
          <a:stretch>
            <a:fillRect/>
          </a:stretch>
        </p:blipFill>
        <p:spPr>
          <a:xfrm>
            <a:off x="6379925" y="-2"/>
            <a:ext cx="2764074" cy="14886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40"/>
          <p:cNvPicPr preferRelativeResize="0"/>
          <p:nvPr/>
        </p:nvPicPr>
        <p:blipFill>
          <a:blip r:embed="rId3">
            <a:alphaModFix/>
          </a:blip>
          <a:stretch>
            <a:fillRect/>
          </a:stretch>
        </p:blipFill>
        <p:spPr>
          <a:xfrm>
            <a:off x="1522150" y="-43950"/>
            <a:ext cx="5921076" cy="59210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Investment Options:  RRSP &amp; TFSA</a:t>
            </a:r>
            <a:endParaRPr b="1"/>
          </a:p>
        </p:txBody>
      </p:sp>
      <p:sp>
        <p:nvSpPr>
          <p:cNvPr id="268" name="Google Shape;268;p41"/>
          <p:cNvSpPr txBox="1"/>
          <p:nvPr>
            <p:ph idx="1" type="body"/>
          </p:nvPr>
        </p:nvSpPr>
        <p:spPr>
          <a:xfrm>
            <a:off x="3206450" y="1152475"/>
            <a:ext cx="5625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example of deductions @ 5.59</a:t>
            </a:r>
            <a:endParaRPr/>
          </a:p>
        </p:txBody>
      </p:sp>
      <p:pic>
        <p:nvPicPr>
          <p:cNvPr descr="The RRSP, or registered retirement savings plan, is a special type of account in Canada that gets special tax treatment from the Canada Revenue Agency. It is only an account. The RRSP itself is not an investment. &#10;&#10;------------------&#10;Visit PWL Capital: https://goo.gl/uPcXg7&#10;Follow PWL Capital on: &#10;- Twitter: https://twitter.com/PWLCapital&#10;- Facebook: https://www.facebook.com/PWLCapital&#10;- LinkedIn: https://www.linkedin.com/company-beta/105673/&#10;&#10;Follow Ben Felix on&#10;- Twitter: https://twitter.com/benjaminwfelix&#10;- LinkedIn: https://www.linkedin.com/in/benjaminwfelix/&#10;------------------&#10;#rrsp #retirement #savings" id="269" name="Google Shape;269;p41" title="How the RRSP Works">
            <a:hlinkClick r:id="rId3"/>
          </p:cNvPr>
          <p:cNvPicPr preferRelativeResize="0"/>
          <p:nvPr/>
        </p:nvPicPr>
        <p:blipFill>
          <a:blip r:embed="rId4">
            <a:alphaModFix/>
          </a:blip>
          <a:stretch>
            <a:fillRect/>
          </a:stretch>
        </p:blipFill>
        <p:spPr>
          <a:xfrm>
            <a:off x="311700" y="3099275"/>
            <a:ext cx="2725633" cy="2044225"/>
          </a:xfrm>
          <a:prstGeom prst="rect">
            <a:avLst/>
          </a:prstGeom>
          <a:noFill/>
          <a:ln>
            <a:noFill/>
          </a:ln>
        </p:spPr>
      </p:pic>
      <p:pic>
        <p:nvPicPr>
          <p:cNvPr id="270" name="Google Shape;270;p41"/>
          <p:cNvPicPr preferRelativeResize="0"/>
          <p:nvPr/>
        </p:nvPicPr>
        <p:blipFill>
          <a:blip r:embed="rId5">
            <a:alphaModFix/>
          </a:blip>
          <a:stretch>
            <a:fillRect/>
          </a:stretch>
        </p:blipFill>
        <p:spPr>
          <a:xfrm>
            <a:off x="3748806" y="1564875"/>
            <a:ext cx="5083500" cy="3007125"/>
          </a:xfrm>
          <a:prstGeom prst="rect">
            <a:avLst/>
          </a:prstGeom>
          <a:noFill/>
          <a:ln>
            <a:noFill/>
          </a:ln>
        </p:spPr>
      </p:pic>
      <p:pic>
        <p:nvPicPr>
          <p:cNvPr descr="📈📚 FREE Training Crash Course + Join Our Investing Academy ➤ https://bit.ly/theinvestingacademy&#10;&#10;Today we'll talk about RRSPS! &#10;&#10;#RRSP #RegisteredRetirementSavingsPlan #PersonalFinanceCanada&#10; &#10;-----------&#10;&#10;Want to join The Investing Academy Community? If so, be sure to check out our website. We offer online courses for Canadians that will give you a full understanding of the stock market fundamentals, walk you through step-by-step in getting your accounts set up, or take your investing to the next level. &#10;&#10;You’ll also get to become part of our private community to meet the other students and work alongside of us. &#10;&#10;Website ➤ https://www.theinvestingacademy.ca/&#10;&#10;----------- &#10;&#10;Follow Us Here:&#10;Facebook: https://www.facebook.com/brandonbeavisinvesting&#10;Instagram: https://www.instagram.com/brandonbeavisinvesting&#10;LinkedIn: https://www.linkedin.com/in/brandonbeavis/&#10;&#10;-----------&#10;&#10; 🏦🇨🇦 Sign Up Bonuses 💰💸:&#10;&#10; ► Questrade Online Brokerage (Get $50 in commission-free trades) - https://www.questrade.com/campaigns/qbaffl50t102?refid=ayiice9l&#10;&#10;► Wealthsimple Trade ($25 cash bonus when you deposit $100 or more) - http://wealthsimple.sjv.io/zQ1d6&#10;&#10;► Wealthsimple Invest Robo-Advisor (Receive a $50 sign up bonus) - http://wealthsimple.sjv.io/7AO7Y&#10;&#10;► EQ Bank (High-Interest Savings Account) - https://api.fintelconnect.com/t/l/5e0c0cfed096e8001c04229e&#10;&#10;► Passiv (Autopilot Portfolio Tool) - https://passiv.com?ref=RGAMTXSUAM &#10;&#10;Social Media can sometimes seem like the Wild Wild West, where almost anything goes.  We’re not big fans of that, so we want to make something perfectly clear.  The above affiliate links are provided for your convenience, and if you click on a link and end up purchasing a product or service, this channel may receive compensation for the referral.  We have personally vetted each of these companies and services and, in our opinion, we believe they provide value to our viewers, depending upon your individual circumstances.  Thanks for reading the fine print!!&#10;&#10;Business Inquiries: support@theinvestingacademy.ca &#10;&#10;----------- &#10;&#10;About Brandon Beavis: &#10;&#10;Brandon Beavis was one of the youngest advisors to become fully licensed here in Canada.&#10;&#10;In 2013, Brandon officially began his industry studies. Over the years he has completed his CSC (Canadian Securities Course), CPH (Conduct &amp; Practices Handbook), WME (Wealth Management Essentials), 90-day Investment Advisor Training Program, attended the Manulife Professional Development Workshop in Oakville, ON, and attended countless industry seminars, conferences &amp; events to help further his learning.&#10;&#10;At age 20, he became a fully licensed Investment Advisor, working for one of Canada’s largest Investment Brokers, Manulife Securities. For 4 years, he worked alongside a highly experienced team at Beavis Wealth Management, specializing in High-Net-Worth Investing. He’s had the opportunity to work under his Father, an advisor of over 25 years, and has dealt hands-on with client portfolios, involving; analyzing, building, and managing multi-million-dollar client accounts.&#10;&#10;-----------&#10;&#10;About Marc Beavis: &#10;&#10;Marc is a retired Portfolio Manager, having spent over 25 years in the investment industry, managing multi-million-dollar portfolios and working with clients of all ages.  He retired in 2021 and is a regular contributor to this channel.&#10;&#10;Following his initial licensing back in 1996, he completed a number of industry courses, including the Derivatives Fundamentals and Options Licensing Course, Portfolio Management Techniques, Wealth Management Essentials, Investment Management Techniques, Fixed Income Investing, Hedge Fund Essentials, Portfolio Theory, and of course, the Canadian Securities Course.&#10;&#10;Marc previously served as a Director of the Canadian Association of Financial Planners (Now FP Canada) including the roles of Vice President and Director of Ethics.&#10;&#10;When working in the industry, he held the Chartered Investment Manager (CIM) Designation as offered by the Canadian Securities Institute. In addition, Marc was a Certified Financial Planner (CFP) practitioner, the industry gold standard in financial planning.&#10;&#10;&#10;Disclaimer: The views and opinions shared on this channel are for informational and educational purposes only. Although previously licensed, the contributors are no longer industry participants and are not licensed to provide financial advice.  They strive to provide you with educational information in an entertaining manner.  Always do your own research and due diligence before investing.  Generally speaking, you should consult a licensed investment professional before investing.&#10;&#10;For our full legal disclaimer, please visit our website:  https://www.theinvestingacademy.ca/Disclaimer" id="271" name="Google Shape;271;p41" title="RRSP Explained for BEGINNERS (EVERYTHING YOU NEED TO KNOW)">
            <a:hlinkClick r:id="rId6"/>
          </p:cNvPr>
          <p:cNvPicPr preferRelativeResize="0"/>
          <p:nvPr/>
        </p:nvPicPr>
        <p:blipFill>
          <a:blip r:embed="rId7">
            <a:alphaModFix/>
          </a:blip>
          <a:stretch>
            <a:fillRect/>
          </a:stretch>
        </p:blipFill>
        <p:spPr>
          <a:xfrm>
            <a:off x="341000" y="1017724"/>
            <a:ext cx="2667037" cy="2000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Short Term Savings</a:t>
            </a:r>
            <a:endParaRPr b="1"/>
          </a:p>
        </p:txBody>
      </p:sp>
      <p:sp>
        <p:nvSpPr>
          <p:cNvPr id="70" name="Google Shape;70;p15"/>
          <p:cNvSpPr txBox="1"/>
          <p:nvPr>
            <p:ph idx="1" type="body"/>
          </p:nvPr>
        </p:nvSpPr>
        <p:spPr>
          <a:xfrm>
            <a:off x="311700" y="1152475"/>
            <a:ext cx="8761200" cy="389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500">
                <a:solidFill>
                  <a:srgbClr val="064308"/>
                </a:solidFill>
                <a:latin typeface="Calibri"/>
                <a:ea typeface="Calibri"/>
                <a:cs typeface="Calibri"/>
                <a:sym typeface="Calibri"/>
              </a:rPr>
              <a:t>-“Emergency Funds” </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-Designed to cover everything from a car breakdown, </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a surprise visit to the emergency room, or a lost job. </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-While short term savings (emergency funds) often start out small, the recommended amount varies. </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-How much should you have?</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	-$1500 to $4,000 </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	-Others suggest at least 3 months’ worth of “operating expenses” (the money you spend each month on necessities – in case of job loss or medical leave)</a:t>
            </a:r>
            <a:endParaRPr sz="2000">
              <a:solidFill>
                <a:schemeClr val="dk1"/>
              </a:solidFill>
              <a:latin typeface="Calibri"/>
              <a:ea typeface="Calibri"/>
              <a:cs typeface="Calibri"/>
              <a:sym typeface="Calibri"/>
            </a:endParaRPr>
          </a:p>
          <a:p>
            <a:pPr indent="0" lvl="0" marL="0" rtl="0" algn="l">
              <a:spcBef>
                <a:spcPts val="1200"/>
              </a:spcBef>
              <a:spcAft>
                <a:spcPts val="1200"/>
              </a:spcAft>
              <a:buNone/>
            </a:pPr>
            <a:r>
              <a:rPr lang="en" sz="2000">
                <a:solidFill>
                  <a:schemeClr val="dk1"/>
                </a:solidFill>
                <a:latin typeface="Calibri"/>
                <a:ea typeface="Calibri"/>
                <a:cs typeface="Calibri"/>
                <a:sym typeface="Calibri"/>
              </a:rPr>
              <a:t>-You need this money to be accessible (not locked away)</a:t>
            </a:r>
            <a:endParaRPr sz="2000">
              <a:solidFill>
                <a:schemeClr val="dk1"/>
              </a:solidFill>
              <a:latin typeface="Calibri"/>
              <a:ea typeface="Calibri"/>
              <a:cs typeface="Calibri"/>
              <a:sym typeface="Calibri"/>
            </a:endParaRPr>
          </a:p>
        </p:txBody>
      </p:sp>
      <p:pic>
        <p:nvPicPr>
          <p:cNvPr id="71" name="Google Shape;71;p15"/>
          <p:cNvPicPr preferRelativeResize="0"/>
          <p:nvPr/>
        </p:nvPicPr>
        <p:blipFill>
          <a:blip r:embed="rId3">
            <a:alphaModFix/>
          </a:blip>
          <a:stretch>
            <a:fillRect/>
          </a:stretch>
        </p:blipFill>
        <p:spPr>
          <a:xfrm>
            <a:off x="6080824" y="0"/>
            <a:ext cx="3063174" cy="1759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Investment Options:  RRSP &amp; TFSA</a:t>
            </a:r>
            <a:endParaRPr b="1"/>
          </a:p>
        </p:txBody>
      </p:sp>
      <p:sp>
        <p:nvSpPr>
          <p:cNvPr id="277" name="Google Shape;277;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In today’s episode, I’ll outline when it makes sense to use each account, based on your situation. &#10;&#10;I've also included links below to some helpful blog posts that outline various savings goals and which accounts can be used to save for them, that you can check out here: &#10;&#10;https://www.pwlcapital.com/youve-started-saving-money-now/&#10; &#10;https://www.pwlcapital.com/tfsa-rrsp-payment-fund-retirement-savings-go/&#10; &#10;-------------------------------------------------------------&#10;Visit PWL Capital: https://goo.gl/uPcXg7&#10;Follow PWL Capital on: &#10;- Twitter: https://twitter.com/PWL_Capital&#10;- Facebook: https://www.facebook.com/PWLCapital&#10;- LinkedIN: https://www.linkedin.com/company/pwl-capital&#10;&#10;Follow Susan Daley on&#10;- Twitter: https://twitter.com/_SusanDaley&#10;- LinkedIN: https://linkedin.com/in/daleysusan" id="278" name="Google Shape;278;p42" title="RRSP or TFSA | Your Money, Your Choices with Susan Daley">
            <a:hlinkClick r:id="rId3"/>
          </p:cNvPr>
          <p:cNvPicPr preferRelativeResize="0"/>
          <p:nvPr/>
        </p:nvPicPr>
        <p:blipFill>
          <a:blip r:embed="rId4">
            <a:alphaModFix/>
          </a:blip>
          <a:stretch>
            <a:fillRect/>
          </a:stretch>
        </p:blipFill>
        <p:spPr>
          <a:xfrm>
            <a:off x="414900" y="11869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Investment Options:  RRSP &amp; TFSA</a:t>
            </a:r>
            <a:endParaRPr b="1"/>
          </a:p>
        </p:txBody>
      </p:sp>
      <p:sp>
        <p:nvSpPr>
          <p:cNvPr id="284" name="Google Shape;284;p43"/>
          <p:cNvSpPr txBox="1"/>
          <p:nvPr>
            <p:ph idx="1" type="body"/>
          </p:nvPr>
        </p:nvSpPr>
        <p:spPr>
          <a:xfrm>
            <a:off x="3346575" y="1152475"/>
            <a:ext cx="5485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In today’s episode, I’ll help you determine if a Tax Free Savings Account (TFSA) is right for you and answer whether or not this investing method is too good to be true.&#10;&#10;Download to calculate your TFSA room based on your age, and past contributions and withdrawals, made by yours truly- here: http://www.pwlcapital.com/pwl/media/pwl-media/PDF-files/Westmacott%20Graham/2017/CALCULATOR-TFSA-Contribution-Limits.xlsx&#10;&#10;Other resources: &#10;http://www.cra-arc.gc.ca/tfsa/&#10;http://www.cra-arc.gc.ca/esrvc-srvce/tx/ndvdls/myccnt/menu-eng.html&#10;https://www.pwlcapital.com/en/Advisor/Waterloo/Graham-Westmacott/Blog/Graham-Westmacott/November-2014/Basic-Financial-Terminology-Explained&#10; &#10;----------------------&#10;Visit PWL Capital: https://goo.gl/uPcXg7&#10;Follow PWL Capital on: &#10;- Twitter: https://twitter.com/PWL_Capital&#10;- Facebook: https://www.facebook.com/PWLCapital&#10;- LinkedIN: https://www.linkedin.com/company/pwl-capital&#10;&#10;Follow Susan Daley on&#10;- Twitter: https://twitter.com/_SusanDaley&#10;- LinkedIN: https://linkedin.com/in/daleysusan" id="285" name="Google Shape;285;p43" title="Tax Free Savings Account | Your Money, Your Choices with Susan Daley">
            <a:hlinkClick r:id="rId3"/>
          </p:cNvPr>
          <p:cNvPicPr preferRelativeResize="0"/>
          <p:nvPr/>
        </p:nvPicPr>
        <p:blipFill>
          <a:blip r:embed="rId4">
            <a:alphaModFix/>
          </a:blip>
          <a:stretch>
            <a:fillRect/>
          </a:stretch>
        </p:blipFill>
        <p:spPr>
          <a:xfrm>
            <a:off x="311700" y="1152475"/>
            <a:ext cx="2242025" cy="1681525"/>
          </a:xfrm>
          <a:prstGeom prst="rect">
            <a:avLst/>
          </a:prstGeom>
          <a:noFill/>
          <a:ln>
            <a:noFill/>
          </a:ln>
        </p:spPr>
      </p:pic>
      <p:pic>
        <p:nvPicPr>
          <p:cNvPr descr="📈📚 FREE Training Crash Course + Join Our Investing Academy ➤ https://bit.ly/theinvestingacademy&#10;&#10;Video Sponsor (Empower) - www.empower.me/brandonbeavisinvesting&#10;&#10;In today's video we'll talk about everything you need to know about the tfsa (Tax-free savings account).&#10; &#10;RRSP Explained For Beginners - https://youtu.be/mR2jA0sd3cE&#10;&#10;#stockmarket #investing #brandonbeavisinvesting&#10;&#10;-----------&#10;&#10;Want to join The Investing Academy Community? If so, be sure to check out our website. We offer online courses for Canadians that will give you a full understanding of the stock market fundamentals, walk you through step-by-step in getting your accounts set up, or take your investing to the next level. &#10;&#10;You’ll also get to become part of our private community to meet the other students and work alongside of us. &#10;&#10;Website ➤ https://www.theinvestingacademy.ca/&#10;&#10;----------- &#10;&#10;Follow Us Here:&#10;Facebook: https://www.facebook.com/brandonbeavisinvesting&#10;Instagram: https://www.instagram.com/brandonbeavisinvesting&#10;LinkedIn: https://www.linkedin.com/in/brandonbeavis/&#10;&#10;-----------&#10;&#10; 🏦🇨🇦 Sign Up Bonuses 💰💸:&#10;&#10; ► Questrade Online Brokerage (Get $50 in commission-free trades) - https://www.questrade.com/campaigns/qbaffl50t102?refid=ayiice9l&#10;&#10;► Wealthsimple Trade ($25 cash bonus when you deposit $100 or more) - http://wealthsimple.sjv.io/zQ1d6&#10;&#10;► Wealthsimple Invest Robo-Advisor (Receive a $50 sign up bonus) - http://wealthsimple.sjv.io/7AO7Y&#10;&#10;► EQ Bank (High-Interest Savings Account) - https://api.fintelconnect.com/t/l/5e0c0cfed096e8001c04229e&#10;&#10;► Passiv (Autopilot Portfolio Tool) - https://passiv.com?ref=RGAMTXSUAM &#10;&#10;Social Media can sometimes seem like the Wild Wild West, where almost anything goes.  We’re not big fans of that, so we want to make something perfectly clear.  The above affiliate links are provided for your convenience, and if you click on a link and end up purchasing a product or service, this channel may receive compensation for the referral.  We have personally vetted each of these companies and services and, in our opinion, we believe they provide value to our viewers, depending upon your individual circumstances.  Thanks for reading the fine print!!&#10;&#10;Business Inquiries: support@theinvestingacademy.ca &#10;&#10;----------- &#10;&#10;About Brandon Beavis: &#10;&#10;Brandon Beavis was one of the youngest advisors to become fully licensed here in Canada.&#10;&#10;In 2013, Brandon officially began his industry studies. Over the years he has completed his CSC (Canadian Securities Course), CPH (Conduct &amp; Practices Handbook), WME (Wealth Management Essentials), 90-day Investment Advisor Training Program, attended the Manulife Professional Development Workshop in Oakville, ON, and attended countless industry seminars, conferences &amp; events to help further his learning.&#10;&#10;At age 20, he became a fully licensed Investment Advisor, working for one of Canada’s largest Investment Brokers, Manulife Securities. For 4 years, he worked alongside a highly experienced team at Beavis Wealth Management, specializing in High-Net-Worth Investing. He’s had the opportunity to work under his Father, an advisor of over 25 years, and has dealt hands-on with client portfolios, involving; analyzing, building, and managing multi-million-dollar client accounts.&#10;&#10;-----------&#10;&#10;About Marc Beavis: &#10;&#10;Marc is a retired Portfolio Manager, having spent over 25 years in the investment industry, managing multi-million-dollar portfolios and working with clients of all ages.  He retired in 2021 and is a regular contributor to this channel.&#10;&#10;Following his initial licensing back in 1996, he completed a number of industry courses, including the Derivatives Fundamentals and Options Licensing Course, Portfolio Management Techniques, Wealth Management Essentials, Investment Management Techniques, Fixed Income Investing, Hedge Fund Essentials, Portfolio Theory, and of course, the Canadian Securities Course.&#10;&#10;Marc previously served as a Director of the Canadian Association of Financial Planners (Now FP Canada) including the roles of Vice President and Director of Ethics.&#10;&#10;When working in the industry, he held the Chartered Investment Manager (CIM) Designation as offered by the Canadian Securities Institute. In addition, Marc was a Certified Financial Planner (CFP) practitioner, the industry gold standard in financial planning.&#10;&#10;&#10;Disclaimer: The views and opinions shared on this channel are for informational and educational purposes only. Although previously licensed, the contributors are no longer industry participants and are not licensed to provide financial advice.  They strive to provide you with educational information in an entertaining manner.  Always do your own research and due diligence before investing.  Generally speaking, you should consult a licensed investment professional before investing.&#10;&#10;For our full legal disclaimer, please visit our website:  https://www.theinvestingacademy.ca/Disclaimer" id="286" name="Google Shape;286;p43" title="TFSA Explained For BEGINNERS (EVERYTHING YOU NEED TO KNOW)">
            <a:hlinkClick r:id="rId5"/>
          </p:cNvPr>
          <p:cNvPicPr preferRelativeResize="0"/>
          <p:nvPr/>
        </p:nvPicPr>
        <p:blipFill>
          <a:blip r:embed="rId6">
            <a:alphaModFix/>
          </a:blip>
          <a:stretch>
            <a:fillRect/>
          </a:stretch>
        </p:blipFill>
        <p:spPr>
          <a:xfrm>
            <a:off x="311700" y="2968750"/>
            <a:ext cx="2775076" cy="2081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Guest Speakers: Investment Specialists from Conexus</a:t>
            </a:r>
            <a:endParaRPr b="1"/>
          </a:p>
        </p:txBody>
      </p:sp>
      <p:sp>
        <p:nvSpPr>
          <p:cNvPr id="292" name="Google Shape;292;p44"/>
          <p:cNvSpPr txBox="1"/>
          <p:nvPr>
            <p:ph idx="1" type="body"/>
          </p:nvPr>
        </p:nvSpPr>
        <p:spPr>
          <a:xfrm>
            <a:off x="6462350" y="1152475"/>
            <a:ext cx="2370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Tuesday, Nov 30 </a:t>
            </a:r>
            <a:br>
              <a:rPr lang="en">
                <a:solidFill>
                  <a:schemeClr val="dk1"/>
                </a:solidFill>
              </a:rPr>
            </a:br>
            <a:r>
              <a:rPr lang="en">
                <a:solidFill>
                  <a:schemeClr val="dk1"/>
                </a:solidFill>
              </a:rPr>
              <a:t>@ 8.40am </a:t>
            </a:r>
            <a:endParaRPr>
              <a:solidFill>
                <a:schemeClr val="dk1"/>
              </a:solidFill>
            </a:endParaRPr>
          </a:p>
        </p:txBody>
      </p:sp>
      <p:pic>
        <p:nvPicPr>
          <p:cNvPr id="293" name="Google Shape;293;p44"/>
          <p:cNvPicPr preferRelativeResize="0"/>
          <p:nvPr/>
        </p:nvPicPr>
        <p:blipFill>
          <a:blip r:embed="rId3">
            <a:alphaModFix/>
          </a:blip>
          <a:stretch>
            <a:fillRect/>
          </a:stretch>
        </p:blipFill>
        <p:spPr>
          <a:xfrm>
            <a:off x="360628" y="1152475"/>
            <a:ext cx="5909225" cy="3956549"/>
          </a:xfrm>
          <a:prstGeom prst="rect">
            <a:avLst/>
          </a:prstGeom>
          <a:noFill/>
          <a:ln>
            <a:noFill/>
          </a:ln>
        </p:spPr>
      </p:pic>
      <p:pic>
        <p:nvPicPr>
          <p:cNvPr id="294" name="Google Shape;294;p44"/>
          <p:cNvPicPr preferRelativeResize="0"/>
          <p:nvPr/>
        </p:nvPicPr>
        <p:blipFill>
          <a:blip r:embed="rId4">
            <a:alphaModFix/>
          </a:blip>
          <a:stretch>
            <a:fillRect/>
          </a:stretch>
        </p:blipFill>
        <p:spPr>
          <a:xfrm>
            <a:off x="6550269" y="1945294"/>
            <a:ext cx="1067350" cy="1067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b="1"/>
          </a:p>
        </p:txBody>
      </p:sp>
      <p:sp>
        <p:nvSpPr>
          <p:cNvPr id="300" name="Google Shape;300;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1" name="Google Shape;301;p45"/>
          <p:cNvPicPr preferRelativeResize="0"/>
          <p:nvPr/>
        </p:nvPicPr>
        <p:blipFill>
          <a:blip r:embed="rId3">
            <a:alphaModFix/>
          </a:blip>
          <a:stretch>
            <a:fillRect/>
          </a:stretch>
        </p:blipFill>
        <p:spPr>
          <a:xfrm>
            <a:off x="0" y="445025"/>
            <a:ext cx="9144000" cy="3889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Let’s Learn M</a:t>
            </a:r>
            <a:r>
              <a:rPr b="1" lang="en"/>
              <a:t>ore?</a:t>
            </a:r>
            <a:endParaRPr b="1"/>
          </a:p>
        </p:txBody>
      </p:sp>
      <p:sp>
        <p:nvSpPr>
          <p:cNvPr id="307" name="Google Shape;307;p46"/>
          <p:cNvSpPr txBox="1"/>
          <p:nvPr>
            <p:ph idx="1" type="body"/>
          </p:nvPr>
        </p:nvSpPr>
        <p:spPr>
          <a:xfrm>
            <a:off x="311700" y="1152475"/>
            <a:ext cx="8520600" cy="3785100"/>
          </a:xfrm>
          <a:prstGeom prst="rect">
            <a:avLst/>
          </a:prstGeom>
        </p:spPr>
        <p:txBody>
          <a:bodyPr anchorCtr="0" anchor="t" bIns="91425" lIns="91425" spcFirstLastPara="1" rIns="91425" wrap="square" tIns="91425">
            <a:normAutofit lnSpcReduction="20000"/>
          </a:bodyPr>
          <a:lstStyle/>
          <a:p>
            <a:pPr indent="0" lvl="0" marL="0" rtl="0" algn="l">
              <a:lnSpc>
                <a:spcPct val="90000"/>
              </a:lnSpc>
              <a:spcBef>
                <a:spcPts val="1000"/>
              </a:spcBef>
              <a:spcAft>
                <a:spcPts val="0"/>
              </a:spcAft>
              <a:buClr>
                <a:schemeClr val="dk1"/>
              </a:buClr>
              <a:buSzPts val="1100"/>
              <a:buFont typeface="Arial"/>
              <a:buNone/>
            </a:pPr>
            <a:r>
              <a:rPr b="1" lang="en" sz="3000">
                <a:solidFill>
                  <a:schemeClr val="dk1"/>
                </a:solidFill>
              </a:rPr>
              <a:t>Your task:</a:t>
            </a:r>
            <a:r>
              <a:rPr lang="en" sz="3000">
                <a:solidFill>
                  <a:schemeClr val="dk1"/>
                </a:solidFill>
              </a:rPr>
              <a:t> </a:t>
            </a:r>
            <a:br>
              <a:rPr lang="en" sz="3000">
                <a:solidFill>
                  <a:schemeClr val="dk1"/>
                </a:solidFill>
              </a:rPr>
            </a:br>
            <a:r>
              <a:rPr lang="en" sz="3000">
                <a:solidFill>
                  <a:schemeClr val="dk1"/>
                </a:solidFill>
              </a:rPr>
              <a:t>a) Read 1 article</a:t>
            </a:r>
            <a:br>
              <a:rPr lang="en" sz="3000">
                <a:solidFill>
                  <a:schemeClr val="dk1"/>
                </a:solidFill>
              </a:rPr>
            </a:br>
            <a:r>
              <a:rPr lang="en" sz="3000">
                <a:solidFill>
                  <a:schemeClr val="dk1"/>
                </a:solidFill>
              </a:rPr>
              <a:t>b) Summarize it in 5-10 points, </a:t>
            </a:r>
            <a:br>
              <a:rPr lang="en" sz="3000">
                <a:solidFill>
                  <a:schemeClr val="dk1"/>
                </a:solidFill>
              </a:rPr>
            </a:br>
            <a:r>
              <a:rPr lang="en" sz="3000">
                <a:solidFill>
                  <a:schemeClr val="dk1"/>
                </a:solidFill>
              </a:rPr>
              <a:t>c) Which would YOU invest your money in right now (or as soon as you turn 18)?</a:t>
            </a:r>
            <a:br>
              <a:rPr lang="en" sz="3000">
                <a:solidFill>
                  <a:schemeClr val="dk1"/>
                </a:solidFill>
              </a:rPr>
            </a:br>
            <a:br>
              <a:rPr lang="en" sz="2400">
                <a:solidFill>
                  <a:schemeClr val="dk1"/>
                </a:solidFill>
              </a:rPr>
            </a:br>
            <a:r>
              <a:rPr lang="en" sz="2400">
                <a:solidFill>
                  <a:schemeClr val="dk1"/>
                </a:solidFill>
              </a:rPr>
              <a:t>•</a:t>
            </a:r>
            <a:r>
              <a:rPr lang="en" sz="2400" u="sng">
                <a:solidFill>
                  <a:schemeClr val="hlink"/>
                </a:solidFill>
                <a:hlinkClick r:id="rId3"/>
              </a:rPr>
              <a:t>TD:  TFSA vs. RRSP: What’s the Difference?</a:t>
            </a:r>
            <a:endParaRPr sz="2400" u="sng">
              <a:solidFill>
                <a:schemeClr val="hlink"/>
              </a:solidFill>
            </a:endParaRPr>
          </a:p>
          <a:p>
            <a:pPr indent="0" lvl="0" marL="0" rtl="0" algn="l">
              <a:lnSpc>
                <a:spcPct val="90000"/>
              </a:lnSpc>
              <a:spcBef>
                <a:spcPts val="1000"/>
              </a:spcBef>
              <a:spcAft>
                <a:spcPts val="0"/>
              </a:spcAft>
              <a:buClr>
                <a:schemeClr val="dk1"/>
              </a:buClr>
              <a:buSzPts val="1100"/>
              <a:buFont typeface="Arial"/>
              <a:buNone/>
            </a:pPr>
            <a:r>
              <a:rPr lang="en" sz="2400">
                <a:solidFill>
                  <a:schemeClr val="dk1"/>
                </a:solidFill>
              </a:rPr>
              <a:t>•</a:t>
            </a:r>
            <a:r>
              <a:rPr lang="en" sz="2400" u="sng">
                <a:solidFill>
                  <a:schemeClr val="hlink"/>
                </a:solidFill>
                <a:hlinkClick r:id="rId4"/>
              </a:rPr>
              <a:t>Money Sense - TFSA vs RRSP Decision</a:t>
            </a:r>
            <a:endParaRPr sz="2400" u="sng">
              <a:solidFill>
                <a:schemeClr val="hlink"/>
              </a:solidFill>
            </a:endParaRPr>
          </a:p>
          <a:p>
            <a:pPr indent="0" lvl="0" marL="0" rtl="0" algn="l">
              <a:lnSpc>
                <a:spcPct val="90000"/>
              </a:lnSpc>
              <a:spcBef>
                <a:spcPts val="1000"/>
              </a:spcBef>
              <a:spcAft>
                <a:spcPts val="0"/>
              </a:spcAft>
              <a:buClr>
                <a:schemeClr val="dk1"/>
              </a:buClr>
              <a:buSzPts val="1100"/>
              <a:buFont typeface="Arial"/>
              <a:buNone/>
            </a:pPr>
            <a:r>
              <a:rPr lang="en" sz="2400">
                <a:solidFill>
                  <a:schemeClr val="dk1"/>
                </a:solidFill>
              </a:rPr>
              <a:t>•</a:t>
            </a:r>
            <a:r>
              <a:rPr lang="en" sz="2400" u="sng">
                <a:solidFill>
                  <a:schemeClr val="hlink"/>
                </a:solidFill>
                <a:hlinkClick r:id="rId5"/>
              </a:rPr>
              <a:t>Wealth Simple - TFSA vs RRSP (Jan 2021)</a:t>
            </a:r>
            <a:endParaRPr sz="2400" u="sng">
              <a:solidFill>
                <a:schemeClr val="hlink"/>
              </a:solidFill>
            </a:endParaRPr>
          </a:p>
          <a:p>
            <a:pPr indent="0" lvl="0" marL="0" rtl="0" algn="l">
              <a:spcBef>
                <a:spcPts val="0"/>
              </a:spcBef>
              <a:spcAft>
                <a:spcPts val="1200"/>
              </a:spcAft>
              <a:buNone/>
            </a:pPr>
            <a:r>
              <a:t/>
            </a:r>
            <a:endParaRPr/>
          </a:p>
        </p:txBody>
      </p:sp>
      <p:pic>
        <p:nvPicPr>
          <p:cNvPr id="308" name="Google Shape;308;p46"/>
          <p:cNvPicPr preferRelativeResize="0"/>
          <p:nvPr/>
        </p:nvPicPr>
        <p:blipFill>
          <a:blip r:embed="rId6">
            <a:alphaModFix/>
          </a:blip>
          <a:stretch>
            <a:fillRect/>
          </a:stretch>
        </p:blipFill>
        <p:spPr>
          <a:xfrm>
            <a:off x="6567775" y="0"/>
            <a:ext cx="2576224" cy="10959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47"/>
          <p:cNvPicPr preferRelativeResize="0"/>
          <p:nvPr/>
        </p:nvPicPr>
        <p:blipFill>
          <a:blip r:embed="rId3">
            <a:alphaModFix/>
          </a:blip>
          <a:stretch>
            <a:fillRect/>
          </a:stretch>
        </p:blipFill>
        <p:spPr>
          <a:xfrm>
            <a:off x="1360050" y="-254150"/>
            <a:ext cx="5651800" cy="5651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9" name="Google Shape;319;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Raging Bull</a:t>
            </a:r>
            <a:endParaRPr b="1"/>
          </a:p>
        </p:txBody>
      </p:sp>
      <p:sp>
        <p:nvSpPr>
          <p:cNvPr id="325" name="Google Shape;325;p49"/>
          <p:cNvSpPr txBox="1"/>
          <p:nvPr>
            <p:ph idx="1" type="body"/>
          </p:nvPr>
        </p:nvSpPr>
        <p:spPr>
          <a:xfrm>
            <a:off x="5154025" y="1152475"/>
            <a:ext cx="3678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Bull vs Bear Market?</a:t>
            </a:r>
            <a:endParaRPr b="1"/>
          </a:p>
          <a:p>
            <a:pPr indent="0" lvl="0" marL="0" rtl="0" algn="l">
              <a:spcBef>
                <a:spcPts val="1200"/>
              </a:spcBef>
              <a:spcAft>
                <a:spcPts val="0"/>
              </a:spcAft>
              <a:buNone/>
            </a:pPr>
            <a:r>
              <a:rPr b="1" lang="en"/>
              <a:t>Bull</a:t>
            </a:r>
            <a:r>
              <a:rPr lang="en"/>
              <a:t> horns point UP = marketing is going UP</a:t>
            </a:r>
            <a:endParaRPr/>
          </a:p>
          <a:p>
            <a:pPr indent="0" lvl="0" marL="0" rtl="0" algn="l">
              <a:spcBef>
                <a:spcPts val="1200"/>
              </a:spcBef>
              <a:spcAft>
                <a:spcPts val="1200"/>
              </a:spcAft>
              <a:buNone/>
            </a:pPr>
            <a:r>
              <a:rPr b="1" lang="en"/>
              <a:t>Bear</a:t>
            </a:r>
            <a:r>
              <a:rPr lang="en"/>
              <a:t> swipes DOWN = bad times in the market</a:t>
            </a:r>
            <a:endParaRPr/>
          </a:p>
        </p:txBody>
      </p:sp>
      <p:pic>
        <p:nvPicPr>
          <p:cNvPr descr="For this segment of FinCap Friday, Yanely provides a couple of tips that can help you navigate investing decisions. If you're interested in a fun Kahoot and NGPF-recommended resources that tie into this video, visit http://bit.ly/ffragingbullmarket.&#10;&#10;To keep up on personal finance trends and new NGPF products, visit our blog at https://www.ngpf.org/blog/.&#10;&#10;TRANSCRIPT:&#10;I'm Yanely Espinal with another FinCap Friday brought to you by Next Gen Personal Finance. Between March of 2009 and August of 2018, the S&amp;P 500 more than quadrupled. This nine and a half year period of time is the longest in history when the stock market hasn't dropped by 20% or more. This video is not intended to be investment advice. It's for information purposes only. For investment advice you should seek a licensed professional. Investing in the stock market over long periods of time has offered the best ROI or return on investment in the long run. So it's really unfortunate that only about one out of three young people under the age of 35 actually have investments in the stock market. Investing a couple hundred dollars a month into a fund the average is out the performance of the stock market doesn't really sound that awesome, but if you do that for 40 years you'll have over a million dollars. Saving the same amount of money in a savings account for 40 years won't even get you close to half a million. Here are a couple options available to young people who want to invest no matter how much or how little you've got to get started. You can start investing in funds with just $1 using Robo advising or micro investing apps on your phone or computer. Just make sure you only invest money that you won't need back within three to five years. As soon as you start earning income like at a summer job you can open a Roth IRA which has some really great tax advantages. When you level up to a full time job after college, say yes to the 401k. To learn more, check out NGPF's investing activities. Social Security isn't guaranteed to be there when you retire, so decisions that you make now while you're young could really determine whether you're eating delicious food in your retirement or eating ramen for the rest of your life." id="326" name="Google Shape;326;p49" title="FinCap Friday: The Raging Bull | Hosted by @MissBeHelpful">
            <a:hlinkClick r:id="rId3"/>
          </p:cNvPr>
          <p:cNvPicPr preferRelativeResize="0"/>
          <p:nvPr/>
        </p:nvPicPr>
        <p:blipFill>
          <a:blip r:embed="rId4">
            <a:alphaModFix/>
          </a:blip>
          <a:stretch>
            <a:fillRect/>
          </a:stretch>
        </p:blipFill>
        <p:spPr>
          <a:xfrm>
            <a:off x="516825" y="1146175"/>
            <a:ext cx="4572000" cy="3429000"/>
          </a:xfrm>
          <a:prstGeom prst="rect">
            <a:avLst/>
          </a:prstGeom>
          <a:noFill/>
          <a:ln>
            <a:noFill/>
          </a:ln>
        </p:spPr>
      </p:pic>
      <p:pic>
        <p:nvPicPr>
          <p:cNvPr id="327" name="Google Shape;327;p49"/>
          <p:cNvPicPr preferRelativeResize="0"/>
          <p:nvPr/>
        </p:nvPicPr>
        <p:blipFill>
          <a:blip r:embed="rId5">
            <a:alphaModFix/>
          </a:blip>
          <a:stretch>
            <a:fillRect/>
          </a:stretch>
        </p:blipFill>
        <p:spPr>
          <a:xfrm>
            <a:off x="5991723" y="3342750"/>
            <a:ext cx="2196499" cy="110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What if I don’t want individual stocks?</a:t>
            </a:r>
            <a:endParaRPr b="1"/>
          </a:p>
        </p:txBody>
      </p:sp>
      <p:sp>
        <p:nvSpPr>
          <p:cNvPr id="333" name="Google Shape;333;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2200">
                <a:solidFill>
                  <a:schemeClr val="dk1"/>
                </a:solidFill>
                <a:latin typeface="Calibri"/>
                <a:ea typeface="Calibri"/>
                <a:cs typeface="Calibri"/>
                <a:sym typeface="Calibri"/>
              </a:rPr>
              <a:t>Rather than picking individual stocks and bonds, you can invest your money in funds that include a collection of stocks and bonds . </a:t>
            </a:r>
            <a:endParaRPr sz="2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0" rtl="0" algn="l">
              <a:lnSpc>
                <a:spcPct val="100000"/>
              </a:lnSpc>
              <a:spcBef>
                <a:spcPts val="0"/>
              </a:spcBef>
              <a:spcAft>
                <a:spcPts val="0"/>
              </a:spcAft>
              <a:buNone/>
            </a:pPr>
            <a:r>
              <a:rPr b="1" lang="en" sz="2200">
                <a:solidFill>
                  <a:schemeClr val="dk1"/>
                </a:solidFill>
                <a:latin typeface="Calibri"/>
                <a:ea typeface="Calibri"/>
                <a:cs typeface="Calibri"/>
                <a:sym typeface="Calibri"/>
              </a:rPr>
              <a:t>What do you think are the benefits of doing so? </a:t>
            </a:r>
            <a:endParaRPr b="1" sz="2200">
              <a:solidFill>
                <a:schemeClr val="dk1"/>
              </a:solidFill>
              <a:latin typeface="Calibri"/>
              <a:ea typeface="Calibri"/>
              <a:cs typeface="Calibri"/>
              <a:sym typeface="Calibri"/>
            </a:endParaRPr>
          </a:p>
          <a:p>
            <a:pPr indent="0" lvl="0" marL="3200400" rtl="0" algn="l">
              <a:spcBef>
                <a:spcPts val="0"/>
              </a:spcBef>
              <a:spcAft>
                <a:spcPts val="1200"/>
              </a:spcAft>
              <a:buNone/>
            </a:pPr>
            <a:r>
              <a:t/>
            </a:r>
            <a:endParaRPr/>
          </a:p>
        </p:txBody>
      </p:sp>
      <p:pic>
        <p:nvPicPr>
          <p:cNvPr id="334" name="Google Shape;334;p50"/>
          <p:cNvPicPr preferRelativeResize="0"/>
          <p:nvPr/>
        </p:nvPicPr>
        <p:blipFill>
          <a:blip r:embed="rId3">
            <a:alphaModFix/>
          </a:blip>
          <a:stretch>
            <a:fillRect/>
          </a:stretch>
        </p:blipFill>
        <p:spPr>
          <a:xfrm>
            <a:off x="370151" y="2883925"/>
            <a:ext cx="2416249" cy="191267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What is a Mutual Fund?</a:t>
            </a:r>
            <a:endParaRPr b="1"/>
          </a:p>
        </p:txBody>
      </p:sp>
      <p:sp>
        <p:nvSpPr>
          <p:cNvPr id="340" name="Google Shape;340;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Edpuzzle with Miss Be Helpful: </a:t>
            </a:r>
            <a:r>
              <a:rPr lang="en" u="sng">
                <a:solidFill>
                  <a:schemeClr val="hlink"/>
                </a:solidFill>
                <a:hlinkClick r:id="rId3"/>
              </a:rPr>
              <a:t>https://edpuzzle.com/media/5d34fa1b00a86b40bc876193</a:t>
            </a:r>
            <a:r>
              <a:rPr lang="en"/>
              <a:t> </a:t>
            </a:r>
            <a:endParaRPr/>
          </a:p>
        </p:txBody>
      </p:sp>
      <p:pic>
        <p:nvPicPr>
          <p:cNvPr descr="Mutual funds are an important option in saving for retirement , and most people don't know what they are--even if they already use them! Let's start at the beginning.&#10;&#10;SUBSCRIBE to Two Cents! https://goo.gl/jQ857H &#10;&#10;Two Cents on FB: https://www.facebook.com/TwoCentsPBS&#10;Two Cents on Twitter: @twocentspbs&#10;Email us: twocentspbs@gmail.com&#10;&#10;--&#10;&#10;Two Cents was created by Katie Graham, Andrew Matthews, Philip Olson CFP® and Julia Lorenz-Olson and is brought to you by PBS Digital Studios. We love dropping some knowledge on all things personal finance and helping you make better money decisions.&#10;&#10;Two Cents is hosted by Philip Olson, CFP® and Julia Lorenz-Olson&#10;Directors: Katie Graham &amp; Andrew Matthews&#10;Written by: Philip Olson, CFP® and Andrew Matthews&#10;Produced by: Katie Graham &amp; Amanda Fox&#10;Images by: Shutterstock&#10;Music by: APM&#10;&#10;SOURCES:&#10;https://www.investopedia.com/investing/advantages-of-mutual-funds/&#10;https://www.investopedia.com/articles/mutualfund/05/mfhistory.asp" id="341" name="Google Shape;341;p51" title="What the Heck Is a Mutual Fund?">
            <a:hlinkClick r:id="rId4"/>
          </p:cNvPr>
          <p:cNvPicPr preferRelativeResize="0"/>
          <p:nvPr/>
        </p:nvPicPr>
        <p:blipFill>
          <a:blip r:embed="rId5">
            <a:alphaModFix/>
          </a:blip>
          <a:stretch>
            <a:fillRect/>
          </a:stretch>
        </p:blipFill>
        <p:spPr>
          <a:xfrm>
            <a:off x="311700" y="2165425"/>
            <a:ext cx="3731750" cy="2798825"/>
          </a:xfrm>
          <a:prstGeom prst="rect">
            <a:avLst/>
          </a:prstGeom>
          <a:noFill/>
          <a:ln>
            <a:noFill/>
          </a:ln>
        </p:spPr>
      </p:pic>
      <p:pic>
        <p:nvPicPr>
          <p:cNvPr descr="A mutual fund is a professionally managed investment fund that pools money from investors to purchase a variety of investments.&#10;&#10;In this introductory video, we learn about the types of mutual funds available to Canadians, and how mutual fund units are priced (Net Asset Value). We also learn about the benefits of mutual funds and why diversification is important. Finally, we discuss where to find information about a mutual fund’s fees, risk rating, and past performance.&#10;&#10;Learn more about Mutual Funds: http://bit.ly/2Qkbzna&#10;View our Interactive Fund Facts Sample: http://bit.ly/39xZdPQ&#10;Try our Mutual Fund Fee Calculator: http://bit.ly/37BIzx8&#10;&#10;____________&#10;Sign up for Investor News: http://bit.ly/35HmMD7&#10;Follow us on Facebook: https://Twitter.com/smarter_money&#10;Follow us on Twitter: https://Facebook.com/GetSmarterAboutMoney&#10;Visit our website: https://GetSmarterAboutMoney.ca" id="342" name="Google Shape;342;p51" title="Mutual Funds 101 -  Part 1: What is a mutual fund?">
            <a:hlinkClick r:id="rId6"/>
          </p:cNvPr>
          <p:cNvPicPr preferRelativeResize="0"/>
          <p:nvPr/>
        </p:nvPicPr>
        <p:blipFill>
          <a:blip r:embed="rId7">
            <a:alphaModFix/>
          </a:blip>
          <a:stretch>
            <a:fillRect/>
          </a:stretch>
        </p:blipFill>
        <p:spPr>
          <a:xfrm>
            <a:off x="4396900" y="2194712"/>
            <a:ext cx="3653650" cy="2740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Long Term Savings</a:t>
            </a:r>
            <a:endParaRPr b="1"/>
          </a:p>
        </p:txBody>
      </p:sp>
      <p:sp>
        <p:nvSpPr>
          <p:cNvPr id="77" name="Google Shape;77;p16"/>
          <p:cNvSpPr txBox="1"/>
          <p:nvPr>
            <p:ph idx="1" type="body"/>
          </p:nvPr>
        </p:nvSpPr>
        <p:spPr>
          <a:xfrm>
            <a:off x="311700" y="1152475"/>
            <a:ext cx="8761200" cy="389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2100">
                <a:solidFill>
                  <a:srgbClr val="064308"/>
                </a:solidFill>
                <a:latin typeface="Calibri"/>
                <a:ea typeface="Calibri"/>
                <a:cs typeface="Calibri"/>
                <a:sym typeface="Calibri"/>
              </a:rPr>
              <a:t>-</a:t>
            </a:r>
            <a:r>
              <a:rPr lang="en" sz="2100">
                <a:solidFill>
                  <a:schemeClr val="dk1"/>
                </a:solidFill>
                <a:latin typeface="Calibri"/>
                <a:ea typeface="Calibri"/>
                <a:cs typeface="Calibri"/>
                <a:sym typeface="Calibri"/>
              </a:rPr>
              <a:t>Definition varies depending on what you are </a:t>
            </a:r>
            <a:br>
              <a:rPr lang="en" sz="2100">
                <a:solidFill>
                  <a:schemeClr val="dk1"/>
                </a:solidFill>
                <a:latin typeface="Calibri"/>
                <a:ea typeface="Calibri"/>
                <a:cs typeface="Calibri"/>
                <a:sym typeface="Calibri"/>
              </a:rPr>
            </a:br>
            <a:r>
              <a:rPr lang="en" sz="2100">
                <a:solidFill>
                  <a:schemeClr val="dk1"/>
                </a:solidFill>
                <a:latin typeface="Calibri"/>
                <a:ea typeface="Calibri"/>
                <a:cs typeface="Calibri"/>
                <a:sym typeface="Calibri"/>
              </a:rPr>
              <a:t>saving for.</a:t>
            </a:r>
            <a:br>
              <a:rPr lang="en" sz="2100">
                <a:solidFill>
                  <a:schemeClr val="dk1"/>
                </a:solidFill>
                <a:latin typeface="Calibri"/>
                <a:ea typeface="Calibri"/>
                <a:cs typeface="Calibri"/>
                <a:sym typeface="Calibri"/>
              </a:rPr>
            </a:br>
            <a:r>
              <a:rPr lang="en" sz="2100">
                <a:solidFill>
                  <a:schemeClr val="dk1"/>
                </a:solidFill>
                <a:latin typeface="Calibri"/>
                <a:ea typeface="Calibri"/>
                <a:cs typeface="Calibri"/>
                <a:sym typeface="Calibri"/>
              </a:rPr>
              <a:t>-Common is a retirement fund – but you can also </a:t>
            </a:r>
            <a:br>
              <a:rPr lang="en" sz="2100">
                <a:solidFill>
                  <a:schemeClr val="dk1"/>
                </a:solidFill>
                <a:latin typeface="Calibri"/>
                <a:ea typeface="Calibri"/>
                <a:cs typeface="Calibri"/>
                <a:sym typeface="Calibri"/>
              </a:rPr>
            </a:br>
            <a:r>
              <a:rPr lang="en" sz="2100">
                <a:solidFill>
                  <a:schemeClr val="dk1"/>
                </a:solidFill>
                <a:latin typeface="Calibri"/>
                <a:ea typeface="Calibri"/>
                <a:cs typeface="Calibri"/>
                <a:sym typeface="Calibri"/>
              </a:rPr>
              <a:t>save over the long term for large items such as wedding, cars, housing or  vacations. </a:t>
            </a:r>
            <a:br>
              <a:rPr lang="en" sz="2100">
                <a:solidFill>
                  <a:schemeClr val="dk1"/>
                </a:solidFill>
                <a:latin typeface="Calibri"/>
                <a:ea typeface="Calibri"/>
                <a:cs typeface="Calibri"/>
                <a:sym typeface="Calibri"/>
              </a:rPr>
            </a:br>
            <a:br>
              <a:rPr lang="en" sz="2100">
                <a:solidFill>
                  <a:schemeClr val="dk1"/>
                </a:solidFill>
                <a:latin typeface="Calibri"/>
                <a:ea typeface="Calibri"/>
                <a:cs typeface="Calibri"/>
                <a:sym typeface="Calibri"/>
              </a:rPr>
            </a:br>
            <a:r>
              <a:rPr b="1" lang="en" sz="2100">
                <a:solidFill>
                  <a:schemeClr val="dk1"/>
                </a:solidFill>
                <a:latin typeface="Calibri"/>
                <a:ea typeface="Calibri"/>
                <a:cs typeface="Calibri"/>
                <a:sym typeface="Calibri"/>
              </a:rPr>
              <a:t>-Key to success =</a:t>
            </a:r>
            <a:r>
              <a:rPr lang="en" sz="2100">
                <a:solidFill>
                  <a:schemeClr val="dk1"/>
                </a:solidFill>
                <a:latin typeface="Calibri"/>
                <a:ea typeface="Calibri"/>
                <a:cs typeface="Calibri"/>
                <a:sym typeface="Calibri"/>
              </a:rPr>
              <a:t> keep it separate from your short term savings or emergency fund. Should not be easy for you to access – which will keep you from dipping into it for short term purchases.</a:t>
            </a:r>
            <a:endParaRPr b="1" sz="2500">
              <a:solidFill>
                <a:srgbClr val="064308"/>
              </a:solidFill>
              <a:latin typeface="Calibri"/>
              <a:ea typeface="Calibri"/>
              <a:cs typeface="Calibri"/>
              <a:sym typeface="Calibri"/>
            </a:endParaRPr>
          </a:p>
        </p:txBody>
      </p:sp>
      <p:pic>
        <p:nvPicPr>
          <p:cNvPr id="78" name="Google Shape;78;p16"/>
          <p:cNvPicPr preferRelativeResize="0"/>
          <p:nvPr/>
        </p:nvPicPr>
        <p:blipFill>
          <a:blip r:embed="rId3">
            <a:alphaModFix/>
          </a:blip>
          <a:stretch>
            <a:fillRect/>
          </a:stretch>
        </p:blipFill>
        <p:spPr>
          <a:xfrm>
            <a:off x="6171075" y="0"/>
            <a:ext cx="2972925" cy="19509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Activity: MOVE Let’s Make a Mutual Fund</a:t>
            </a:r>
            <a:endParaRPr b="1"/>
          </a:p>
        </p:txBody>
      </p:sp>
      <p:sp>
        <p:nvSpPr>
          <p:cNvPr id="348" name="Google Shape;348;p52"/>
          <p:cNvSpPr txBox="1"/>
          <p:nvPr>
            <p:ph idx="1" type="body"/>
          </p:nvPr>
        </p:nvSpPr>
        <p:spPr>
          <a:xfrm>
            <a:off x="311700" y="1152475"/>
            <a:ext cx="53121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t>Student Worksheet: </a:t>
            </a:r>
            <a:r>
              <a:rPr lang="en" u="sng">
                <a:solidFill>
                  <a:schemeClr val="hlink"/>
                </a:solidFill>
                <a:hlinkClick r:id="rId3"/>
              </a:rPr>
              <a:t>https://docs.google.com/document/d/1z6b6yv4M0x5lmZROBcJVqvjbTZQELNox/edit?usp=sharing&amp;ouid=101277482007097634128&amp;rtpof=true&amp;sd=true</a:t>
            </a:r>
            <a:r>
              <a:rPr lang="en"/>
              <a:t>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NGPF Assignment: </a:t>
            </a:r>
            <a:r>
              <a:rPr lang="en" u="sng">
                <a:solidFill>
                  <a:schemeClr val="hlink"/>
                </a:solidFill>
                <a:hlinkClick r:id="rId4"/>
              </a:rPr>
              <a:t>https://docs.google.com/document/d/1R7Tkv-ytxuwgunxObV0Oty0PrhX9mWuMFxTIYB-ajHA/edit</a:t>
            </a:r>
            <a:r>
              <a:rPr lang="en"/>
              <a:t>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                                 </a:t>
            </a:r>
            <a:r>
              <a:rPr b="1" i="1" lang="en"/>
              <a:t>Watch AFTER Activity → </a:t>
            </a:r>
            <a:endParaRPr b="1" i="1"/>
          </a:p>
        </p:txBody>
      </p:sp>
      <p:pic>
        <p:nvPicPr>
          <p:cNvPr descr="Do your eyes glaze over when you ever hear about the DOW? Are you still confused about what the DOW is?&#10;&#10;SUBSCRIBE to Two Cents! https://goo.gl/jQ857H&#10;&#10;Two Cents on FB: https://www.facebook.com/TwoCentsPBS&#10;Two Cents on Twitter: @twocentspbs&#10;Email us: twocentspbs@gmail.com&#10;&#10;--&#10;&#10;Two Cents was created by Katie Graham, Andrew Matthews, Philip Olson CFP® and Julia Lorenz-Olson and is brought to you by PBS Digital Studios. We love dropping some knowledge on all things personal finance and helping you make better money decisions.&#10;&#10;Two Cents is hosted by Philip Olson, CFP® and Julia Lorenz-Olson&#10;Directors: Katie Graham &amp; Andrew Matthews&#10;Written by: Julia Lorenz-Olson and Andrew Matthews&#10;Produced by: Katie Graham &amp; Amanda Fox&#10;Edited &amp; Animated by: Nathan Bayless&#10;Images by: Shutterstock&#10;Music by: APM&#10;&#10;SOURCES:&#10;&#10;https://www.wikipedia.org/&#10;https://www.investopedia.com/&#10;https://www.nytimes.com/2012/02/12/magazine/dow-jones-problems.html" id="349" name="Google Shape;349;p52" title="What the Heck Is the DOW?">
            <a:hlinkClick r:id="rId5"/>
          </p:cNvPr>
          <p:cNvPicPr preferRelativeResize="0"/>
          <p:nvPr/>
        </p:nvPicPr>
        <p:blipFill>
          <a:blip r:embed="rId6">
            <a:alphaModFix/>
          </a:blip>
          <a:stretch>
            <a:fillRect/>
          </a:stretch>
        </p:blipFill>
        <p:spPr>
          <a:xfrm>
            <a:off x="5997275" y="2678450"/>
            <a:ext cx="2912075" cy="2184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b="1" lang="en" sz="2500">
                <a:solidFill>
                  <a:srgbClr val="FF0000"/>
                </a:solidFill>
                <a:latin typeface="Montserrat"/>
                <a:ea typeface="Montserrat"/>
                <a:cs typeface="Montserrat"/>
                <a:sym typeface="Montserrat"/>
              </a:rPr>
              <a:t>What are Mutual Funds, Index Funds, &amp; ETFs?</a:t>
            </a:r>
            <a:endParaRPr sz="2500">
              <a:solidFill>
                <a:srgbClr val="FF0000"/>
              </a:solidFill>
            </a:endParaRPr>
          </a:p>
        </p:txBody>
      </p:sp>
      <p:sp>
        <p:nvSpPr>
          <p:cNvPr id="355" name="Google Shape;355;p53"/>
          <p:cNvSpPr txBox="1"/>
          <p:nvPr>
            <p:ph idx="1" type="body"/>
          </p:nvPr>
        </p:nvSpPr>
        <p:spPr>
          <a:xfrm>
            <a:off x="155525" y="1152475"/>
            <a:ext cx="612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Montserrat"/>
                <a:ea typeface="Montserrat"/>
                <a:cs typeface="Montserrat"/>
                <a:sym typeface="Montserrat"/>
              </a:rPr>
              <a:t>3 common types of funds that people can invest in.</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Which of the following statements about Mutual Funds is FALSE? </a:t>
            </a:r>
            <a:endParaRPr b="1" sz="1600">
              <a:solidFill>
                <a:schemeClr val="dk1"/>
              </a:solidFill>
              <a:latin typeface="Montserrat"/>
              <a:ea typeface="Montserrat"/>
              <a:cs typeface="Montserrat"/>
              <a:sym typeface="Montserrat"/>
            </a:endParaRPr>
          </a:p>
          <a:p>
            <a:pPr indent="-323850" lvl="0" marL="457200" rtl="0" algn="l">
              <a:spcBef>
                <a:spcPts val="0"/>
              </a:spcBef>
              <a:spcAft>
                <a:spcPts val="0"/>
              </a:spcAft>
              <a:buClr>
                <a:schemeClr val="dk1"/>
              </a:buClr>
              <a:buSzPts val="1500"/>
              <a:buFont typeface="Montserrat"/>
              <a:buAutoNum type="alphaLcParenR"/>
            </a:pPr>
            <a:r>
              <a:rPr lang="en" sz="1500">
                <a:solidFill>
                  <a:schemeClr val="dk1"/>
                </a:solidFill>
                <a:latin typeface="Montserrat"/>
                <a:ea typeface="Montserrat"/>
                <a:cs typeface="Montserrat"/>
                <a:sym typeface="Montserrat"/>
              </a:rPr>
              <a:t>Mutual fund managers that are actively managing try to "beat the market" by picking the stocks they think will perform best. </a:t>
            </a:r>
            <a:endParaRPr sz="1500">
              <a:solidFill>
                <a:schemeClr val="dk1"/>
              </a:solidFill>
              <a:latin typeface="Montserrat"/>
              <a:ea typeface="Montserrat"/>
              <a:cs typeface="Montserrat"/>
              <a:sym typeface="Montserrat"/>
            </a:endParaRPr>
          </a:p>
          <a:p>
            <a:pPr indent="-323850" lvl="0" marL="457200" rtl="0" algn="l">
              <a:spcBef>
                <a:spcPts val="0"/>
              </a:spcBef>
              <a:spcAft>
                <a:spcPts val="0"/>
              </a:spcAft>
              <a:buClr>
                <a:schemeClr val="dk1"/>
              </a:buClr>
              <a:buSzPts val="1500"/>
              <a:buFont typeface="Montserrat"/>
              <a:buAutoNum type="alphaLcParenR"/>
            </a:pPr>
            <a:r>
              <a:rPr lang="en" sz="1500">
                <a:solidFill>
                  <a:schemeClr val="dk1"/>
                </a:solidFill>
                <a:latin typeface="Montserrat"/>
                <a:ea typeface="Montserrat"/>
                <a:cs typeface="Montserrat"/>
                <a:sym typeface="Montserrat"/>
              </a:rPr>
              <a:t>Actively managed mutual funds have annual fees of about 0.6% - 0.8% on average.</a:t>
            </a:r>
            <a:endParaRPr sz="1500">
              <a:solidFill>
                <a:schemeClr val="dk1"/>
              </a:solidFill>
              <a:latin typeface="Montserrat"/>
              <a:ea typeface="Montserrat"/>
              <a:cs typeface="Montserrat"/>
              <a:sym typeface="Montserrat"/>
            </a:endParaRPr>
          </a:p>
          <a:p>
            <a:pPr indent="-323850" lvl="0" marL="457200" rtl="0" algn="l">
              <a:spcBef>
                <a:spcPts val="0"/>
              </a:spcBef>
              <a:spcAft>
                <a:spcPts val="0"/>
              </a:spcAft>
              <a:buClr>
                <a:schemeClr val="dk1"/>
              </a:buClr>
              <a:buSzPts val="1500"/>
              <a:buFont typeface="Montserrat"/>
              <a:buAutoNum type="alphaLcParenR"/>
            </a:pPr>
            <a:r>
              <a:rPr lang="en" sz="1500">
                <a:solidFill>
                  <a:schemeClr val="dk1"/>
                </a:solidFill>
                <a:latin typeface="Montserrat"/>
                <a:ea typeface="Montserrat"/>
                <a:cs typeface="Montserrat"/>
                <a:sym typeface="Montserrat"/>
              </a:rPr>
              <a:t>An advantage of investing in mutual funds is that you don't have to pick individual stocks and bonds.</a:t>
            </a:r>
            <a:endParaRPr sz="1500">
              <a:solidFill>
                <a:schemeClr val="dk1"/>
              </a:solidFill>
              <a:latin typeface="Montserrat"/>
              <a:ea typeface="Montserrat"/>
              <a:cs typeface="Montserrat"/>
              <a:sym typeface="Montserrat"/>
            </a:endParaRPr>
          </a:p>
          <a:p>
            <a:pPr indent="-323850" lvl="0" marL="457200" rtl="0" algn="l">
              <a:spcBef>
                <a:spcPts val="0"/>
              </a:spcBef>
              <a:spcAft>
                <a:spcPts val="0"/>
              </a:spcAft>
              <a:buClr>
                <a:schemeClr val="dk1"/>
              </a:buClr>
              <a:buSzPts val="1500"/>
              <a:buFont typeface="Montserrat"/>
              <a:buAutoNum type="alphaLcParenR"/>
            </a:pPr>
            <a:r>
              <a:rPr lang="en" sz="1500">
                <a:solidFill>
                  <a:schemeClr val="dk1"/>
                </a:solidFill>
                <a:latin typeface="Montserrat"/>
                <a:ea typeface="Montserrat"/>
                <a:cs typeface="Montserrat"/>
                <a:sym typeface="Montserrat"/>
              </a:rPr>
              <a:t>A majority of actively managed mutual funds "beat the market" and are worth the higher fees they charge.</a:t>
            </a:r>
            <a:endParaRPr sz="1500"/>
          </a:p>
        </p:txBody>
      </p:sp>
      <p:pic>
        <p:nvPicPr>
          <p:cNvPr descr="In this video, I explain the difference between 3 types of investment funds.&#10;This is a much needed update to my first video here: https://youtu.be/_4cOJ9J7phc&#10;&#10;Let’s connect:&#10;PATREON: https://www.patreon.com/missbehelpful&#10;FACEBOOK: https://www.facebook.com/missbehelpful/&#10;INSTAGRAM: https://www.instagram.com/missbehelpful/&#10;TWITTER: https://twitter.com/missbehelpful&#10;&#10;More from MissBeHelpful:&#10;My VERY FIRST video (AWWW): https://www.youtube.com/watch?v=SO-xx4acDEM&#10;10 Money Moves I'm Thankful I Made: https://www.youtube.com/watch?v=0jxEC1wYgeE&amp;t=16s&#10;Money Tips for College Grads and Young Professionals: https://www.youtube.com/watch?v=kSEHaj9ic1w&amp;t=3s&#10;What's Up With the Stock Market??: https://www.youtube.com/watch?v=vwdMjWwDaY0&amp;t=102s&#10;How To Deal With Financial Stress: https://www.youtube.com/watch?v=8kGlApAwowk&amp;t=10s&#10;5 Rules of Investing!: https://www.youtube.com/watch?v=2HKbW9GbBvA&amp;t=17s&#10;Stocks vs. Bonds: What's the Difference?: https://www.youtube.com/watch?v=83NSx65TsxQ&amp;t=10s&#10;What Is APR?: https://www.youtube.com/watch?v=OO6Wg1CPgPw&amp;t=1s" id="356" name="Google Shape;356;p53" title="Mutual Funds, Index Funds, or ETFs? Which Should YOU Choose?!! @MissBeHelpful">
            <a:hlinkClick r:id="rId3"/>
          </p:cNvPr>
          <p:cNvPicPr preferRelativeResize="0"/>
          <p:nvPr/>
        </p:nvPicPr>
        <p:blipFill>
          <a:blip r:embed="rId4">
            <a:alphaModFix/>
          </a:blip>
          <a:stretch>
            <a:fillRect/>
          </a:stretch>
        </p:blipFill>
        <p:spPr>
          <a:xfrm>
            <a:off x="6411025" y="1231575"/>
            <a:ext cx="2644075" cy="19830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What is an Index Fund?</a:t>
            </a:r>
            <a:endParaRPr b="1"/>
          </a:p>
        </p:txBody>
      </p:sp>
      <p:sp>
        <p:nvSpPr>
          <p:cNvPr id="362" name="Google Shape;362;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American Video					Canadian Video</a:t>
            </a:r>
            <a:endParaRPr/>
          </a:p>
        </p:txBody>
      </p:sp>
      <p:pic>
        <p:nvPicPr>
          <p:cNvPr descr="CHECK OUT Serving Up Science: https://www.youtube.com/channel/UClJ8BxAuS5hDlTnlZoDPV5w&#10;SUPPORT us on PATREON: https://www.patreon.com/twocentspbsds&#10;SUBSCRIBE to Two Cents! https://goo.gl/jQ857H&#10;&#10;Despite only promising &quot;average&quot; results, index funds have become one of the most popular choices for the majority of investors.&#10;&#10;Two Cents on FB: https://www.facebook.com/TwoCentsPBS&#10;Two Cents on Twitter: @twocentspbs&#10;Email us: twocentspbs@gmail.com&#10;&#10;-- &#10;&#10;Two Cents was created by Katie Graham, Andrew Matthews, Philip Olson CFP® and Julia Lorenz-Olson and is brought to you by PBS Digital Studios. We love dropping some knowledge on all things personal finance and helping you make better money decisions.&#10;&#10;Two Cents is hosted by Philip Olson, CFP® and Julia Lorenz-Olson&#10;Directors: Katie Graham &amp; Andrew Matthews&#10;Written by: Andrew Matthews&#10;Executive Producer: Amanda Fox&#10;Produced by: Katie Graham &#10;Edited &amp; Animated by: Sara Roma&#10;Images by: Shutterstock&#10;Music by: APM&#10;&#10;SOURCES:&#10;&#10;https://www.ific.ca/.../who-we-are-history-of-mutual-funds/&#10;https://www.statista.com/topics/1441/mutual-funds/&#10;https://us.spindices.com/.../spiva-us-year-end-2016.pdf&#10;http://fortune.com/.../30/warren-buffett-million-dollar-bet/&#10;https://www.npr.org/.../housecat-beats-investors-in-stock...&#10;https://www.investopedia.com/.../mutualf.../mutualfunds2.asp&#10;https://www.investopedia.com/terms/r/randomwalktheory.asp&#10;https://www.morningstar.com/.../morningstars-guide-to...&#10;https://www.investopedia.com/terms/a/alpha.asp&#10;https://www.businessinsider.com/a-random-walk-down-wall..." id="363" name="Google Shape;363;p54" title="What The Heck Is An Index Fund?">
            <a:hlinkClick r:id="rId3"/>
          </p:cNvPr>
          <p:cNvPicPr preferRelativeResize="0"/>
          <p:nvPr/>
        </p:nvPicPr>
        <p:blipFill>
          <a:blip r:embed="rId4">
            <a:alphaModFix/>
          </a:blip>
          <a:stretch>
            <a:fillRect/>
          </a:stretch>
        </p:blipFill>
        <p:spPr>
          <a:xfrm>
            <a:off x="311700" y="1605500"/>
            <a:ext cx="2847600" cy="2135700"/>
          </a:xfrm>
          <a:prstGeom prst="rect">
            <a:avLst/>
          </a:prstGeom>
          <a:noFill/>
          <a:ln>
            <a:noFill/>
          </a:ln>
        </p:spPr>
      </p:pic>
      <p:pic>
        <p:nvPicPr>
          <p:cNvPr descr="INDEX FUNDS vs MUTUAL FUNDS vs ETF // An explanation of the differences between these 3 types of investments and how to choose the best option for YOU! Watch this video to find out the pros &amp; cons of Index funds vs mutual funds, index funds vs ETFs, ETFs vs index funds, and ETFs vs mutual funds. You'll also get a beginner-friendly explanation on what is a mutual fund, what is ETF investing, and index funds explained. &#10;&#10;Great video on index funds for beginners, ETFs for beginners, and mutual funds for beginners. This is the definitive resource to find out the differences/similarities and pros/cons of index funds vs mutual funds vs ETFs!&#10;&#10;___________&#10;&#10;RESOURCES &amp; LINKS MENTIONED IN THIS VIDEO:&#10;&#10;What is a Stock Market Index (EXPLAINED!)&#10;https://youtu.be/LxI12aUaabc&#10;&#10;10 Ways to Invest $1000 (EASY IDEAS FOR BEGINNERS)&#10;https://youtu.be/l8TfhBcToGs&#10;&#10;Stock Market for Beginners&#10;https://youtu.be/KtuVTOC-0U0&#10;&#10;____________&#10;&#10;***FREE DOWNLOAD: ROTH IRA INVESTING STARTER KIT&#10;The Ultimate Guide to Becoming a Tax-Free Millionaire&#10;https://www.rosehan.com/rothstarterkit&#10;&#10;***FREE TRAINING: The 3 Secrets to Investing in Times of Uncertainty &#10;How to build wealth on autopilot, even if you're scared, totally confused by financial jargon, and tend to get stuck in “analysis paralysis”.&#10;https://www.rosehan.com/investing    ←  SIGN UP HERE&#10;&#10;___________&#10;&#10;***BOOKS I RECOMMEND***&#10;&#10;I Will Teach You to Be Rich (hilarious how-to book on personal finance for millennials)&#10;https://amzn.to/2VbJ1Pt&#10;&#10;The Little Book of Common Sense Investing (Jack Bogle's classic advice on index funds)&#10;https://amzn.to/32ewzjj&#10;&#10;InvestED (step-by-step, millennial-friendly advice on how to pick stocks like Warren Buffett)&#10;https://amzn.to/2SLTYpn&#10;&#10;Unshakeable (this book = courage. blast ALL the fears &amp; misconceptions you have about investing)&#10;https://amzn.to/2SKyklt&#10;&#10;Rich Dad Poor Dad (#1 selling personal finance book of all time... need I say more?)&#10;https://amzn.to/2SJ6vtx&#10;&#10;Think and Grow Rich (the ultimate book on money mindset and wealth consciousness)&#10;https://amzn.to/37N2adc&#10;&#10;__________&#10;&#10;DISCLAIMERS &amp; DISCLOSURES ❤&#10;&#10;This content is for education and entertainment purposes only. Rose does not provide tax or investment advice. The information is being presented without consideration of the investment objectives, risk tolerance, or financial circumstances of any specific investor and might not be suitable for all investors. Past performance is not indicative of future results. All investing involves risk, including the possible loss of principal.&#10;&#10;This description contains affiliate links that allow you to find the items mentioned in this video and support the channel at no cost to you. Investing With Rose is a participant in the Amazon Services LLC Associates Program, an affiliate advertising program designed to provide a means for sites to earn advertising fees by advertising and linking to www.amazon.com. Thank you for your support!&#10;&#10;__________&#10;&#10;SAY HI ON SOCIAL:&#10;Website: https://www.rosehan.com&#10;Instagram: http://instagram.com/investingwithrose &#10;TikTok: https://www.tiktok.com/@investingwithrose&#10;Twitter: https://twitter.com/hellorosehan&#10;Facebook: https://www.facebook.com/investingwithrose&#10;LinkedIn: https://www.linkedin.com/in/hellorosehan&#10;&#10;https://youtu.be/vGcOGYkttI4" id="364" name="Google Shape;364;p54" title="Index Funds vs Mutual Funds vs ETF (WHICH ONE IS THE BEST?!)">
            <a:hlinkClick r:id="rId5"/>
          </p:cNvPr>
          <p:cNvPicPr preferRelativeResize="0"/>
          <p:nvPr/>
        </p:nvPicPr>
        <p:blipFill>
          <a:blip r:embed="rId6">
            <a:alphaModFix/>
          </a:blip>
          <a:stretch>
            <a:fillRect/>
          </a:stretch>
        </p:blipFill>
        <p:spPr>
          <a:xfrm>
            <a:off x="4059950" y="1605500"/>
            <a:ext cx="2847608" cy="2135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t>Index Fund S&amp;P 500 </a:t>
            </a:r>
            <a:r>
              <a:rPr b="1" lang="en" sz="1750"/>
              <a:t>https://finviz.com/map.ashx</a:t>
            </a:r>
            <a:endParaRPr/>
          </a:p>
        </p:txBody>
      </p:sp>
      <p:sp>
        <p:nvSpPr>
          <p:cNvPr id="370" name="Google Shape;370;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71" name="Google Shape;371;p55"/>
          <p:cNvPicPr preferRelativeResize="0"/>
          <p:nvPr/>
        </p:nvPicPr>
        <p:blipFill>
          <a:blip r:embed="rId3">
            <a:alphaModFix/>
          </a:blip>
          <a:stretch>
            <a:fillRect/>
          </a:stretch>
        </p:blipFill>
        <p:spPr>
          <a:xfrm>
            <a:off x="0" y="1152479"/>
            <a:ext cx="9144000" cy="358894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Activity: S&amp;P Interactive</a:t>
            </a:r>
            <a:endParaRPr b="1"/>
          </a:p>
        </p:txBody>
      </p:sp>
      <p:sp>
        <p:nvSpPr>
          <p:cNvPr id="377" name="Google Shape;377;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https://docs.google.com/document/d/17r7G2VTMLEtI0zjw111HMfiouL72kIiqSXzvEOlqh3k/edit?usp=sharing</a:t>
            </a:r>
            <a:r>
              <a:rPr lang="en"/>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Robo Advisors - Is this a thing?</a:t>
            </a:r>
            <a:endParaRPr b="1"/>
          </a:p>
        </p:txBody>
      </p:sp>
      <p:sp>
        <p:nvSpPr>
          <p:cNvPr id="383" name="Google Shape;383;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3 min video:</a:t>
            </a:r>
            <a:endParaRPr b="1"/>
          </a:p>
          <a:p>
            <a:pPr indent="0" lvl="0" marL="0" rtl="0" algn="l">
              <a:spcBef>
                <a:spcPts val="1200"/>
              </a:spcBef>
              <a:spcAft>
                <a:spcPts val="0"/>
              </a:spcAft>
              <a:buNone/>
            </a:pPr>
            <a:r>
              <a:rPr lang="en" u="sng">
                <a:solidFill>
                  <a:schemeClr val="hlink"/>
                </a:solidFill>
                <a:hlinkClick r:id="rId3"/>
              </a:rPr>
              <a:t>https://edpuzzle.com/media/5d56c4d1dcda1840bb8d32e2</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384" name="Google Shape;384;p57"/>
          <p:cNvPicPr preferRelativeResize="0"/>
          <p:nvPr/>
        </p:nvPicPr>
        <p:blipFill>
          <a:blip r:embed="rId4">
            <a:alphaModFix/>
          </a:blip>
          <a:stretch>
            <a:fillRect/>
          </a:stretch>
        </p:blipFill>
        <p:spPr>
          <a:xfrm>
            <a:off x="311700" y="2307175"/>
            <a:ext cx="5848250" cy="27779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8"/>
          <p:cNvSpPr txBox="1"/>
          <p:nvPr>
            <p:ph type="title"/>
          </p:nvPr>
        </p:nvSpPr>
        <p:spPr>
          <a:xfrm>
            <a:off x="311700" y="197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Who uses Robo Advisors?</a:t>
            </a:r>
            <a:endParaRPr b="1"/>
          </a:p>
        </p:txBody>
      </p:sp>
      <p:sp>
        <p:nvSpPr>
          <p:cNvPr id="390" name="Google Shape;390;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91" name="Google Shape;391;p58"/>
          <p:cNvPicPr preferRelativeResize="0"/>
          <p:nvPr/>
        </p:nvPicPr>
        <p:blipFill>
          <a:blip r:embed="rId3">
            <a:alphaModFix/>
          </a:blip>
          <a:stretch>
            <a:fillRect/>
          </a:stretch>
        </p:blipFill>
        <p:spPr>
          <a:xfrm>
            <a:off x="376575" y="810200"/>
            <a:ext cx="6318324" cy="45018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9"/>
          <p:cNvSpPr txBox="1"/>
          <p:nvPr>
            <p:ph type="title"/>
          </p:nvPr>
        </p:nvSpPr>
        <p:spPr>
          <a:xfrm>
            <a:off x="311700" y="445025"/>
            <a:ext cx="2156100" cy="1517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Who uses Robo Advisors?</a:t>
            </a:r>
            <a:endParaRPr/>
          </a:p>
        </p:txBody>
      </p:sp>
      <p:pic>
        <p:nvPicPr>
          <p:cNvPr id="397" name="Google Shape;397;p59"/>
          <p:cNvPicPr preferRelativeResize="0"/>
          <p:nvPr/>
        </p:nvPicPr>
        <p:blipFill>
          <a:blip r:embed="rId3">
            <a:alphaModFix/>
          </a:blip>
          <a:stretch>
            <a:fillRect/>
          </a:stretch>
        </p:blipFill>
        <p:spPr>
          <a:xfrm>
            <a:off x="2827720" y="39650"/>
            <a:ext cx="613791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Top 5 Robo Advisors? (According to Tech Republic)</a:t>
            </a:r>
            <a:endParaRPr b="1"/>
          </a:p>
        </p:txBody>
      </p:sp>
      <p:sp>
        <p:nvSpPr>
          <p:cNvPr id="403" name="Google Shape;403;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https://www.techrepublic.com/videos/top-5-investment-robo-advisors/</a:t>
            </a:r>
            <a:r>
              <a:rPr lang="en"/>
              <a:t>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Exit Ticket</a:t>
            </a:r>
            <a:endParaRPr b="1"/>
          </a:p>
        </p:txBody>
      </p:sp>
      <p:sp>
        <p:nvSpPr>
          <p:cNvPr id="409" name="Google Shape;409;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b="1" sz="2200">
              <a:solidFill>
                <a:srgbClr val="000000"/>
              </a:solidFill>
              <a:latin typeface="Calibri"/>
              <a:ea typeface="Calibri"/>
              <a:cs typeface="Calibri"/>
              <a:sym typeface="Calibri"/>
            </a:endParaRPr>
          </a:p>
          <a:p>
            <a:pPr indent="-368300" lvl="0" marL="457200" rtl="0" algn="l">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Explain what a robo-advisor is and how it differs from having a human advisor. </a:t>
            </a:r>
            <a:endParaRPr sz="2200">
              <a:solidFill>
                <a:srgbClr val="000000"/>
              </a:solidFill>
              <a:latin typeface="Calibri"/>
              <a:ea typeface="Calibri"/>
              <a:cs typeface="Calibri"/>
              <a:sym typeface="Calibri"/>
            </a:endParaRPr>
          </a:p>
          <a:p>
            <a:pPr indent="-368300" lvl="0" marL="457200" rtl="0" algn="l">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Identify one advantage and one disadvantage of using a robo-advisor. </a:t>
            </a:r>
            <a:endParaRPr sz="2200">
              <a:solidFill>
                <a:srgbClr val="000000"/>
              </a:solidFill>
              <a:latin typeface="Calibri"/>
              <a:ea typeface="Calibri"/>
              <a:cs typeface="Calibri"/>
              <a:sym typeface="Calibri"/>
            </a:endParaRPr>
          </a:p>
          <a:p>
            <a:pPr indent="-368300" lvl="0" marL="457200" rtl="0" algn="l">
              <a:lnSpc>
                <a:spcPct val="100000"/>
              </a:lnSpc>
              <a:spcBef>
                <a:spcPts val="0"/>
              </a:spcBef>
              <a:spcAft>
                <a:spcPts val="0"/>
              </a:spcAft>
              <a:buClr>
                <a:srgbClr val="000000"/>
              </a:buClr>
              <a:buSzPts val="2200"/>
              <a:buFont typeface="Calibri"/>
              <a:buAutoNum type="arabicPeriod"/>
            </a:pPr>
            <a:r>
              <a:rPr lang="en" sz="2200">
                <a:solidFill>
                  <a:srgbClr val="000000"/>
                </a:solidFill>
                <a:latin typeface="Calibri"/>
                <a:ea typeface="Calibri"/>
                <a:cs typeface="Calibri"/>
                <a:sym typeface="Calibri"/>
              </a:rPr>
              <a:t>How does a robo-adviser decide how to allocate your investments?</a:t>
            </a:r>
            <a:endParaRPr sz="2200">
              <a:solidFill>
                <a:srgbClr val="000000"/>
              </a:solidFill>
              <a:latin typeface="Calibri"/>
              <a:ea typeface="Calibri"/>
              <a:cs typeface="Calibri"/>
              <a:sym typeface="Calibri"/>
            </a:endParaRPr>
          </a:p>
          <a:p>
            <a:pPr indent="0" lvl="0" marL="0" rtl="0" algn="l">
              <a:spcBef>
                <a:spcPts val="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Are Canadians saving enough?</a:t>
            </a:r>
            <a:endParaRPr/>
          </a:p>
        </p:txBody>
      </p:sp>
      <p:sp>
        <p:nvSpPr>
          <p:cNvPr id="84" name="Google Shape;84;p17"/>
          <p:cNvSpPr txBox="1"/>
          <p:nvPr>
            <p:ph idx="1" type="body"/>
          </p:nvPr>
        </p:nvSpPr>
        <p:spPr>
          <a:xfrm>
            <a:off x="311700" y="1017725"/>
            <a:ext cx="8597400" cy="4071300"/>
          </a:xfrm>
          <a:prstGeom prst="rect">
            <a:avLst/>
          </a:prstGeom>
        </p:spPr>
        <p:txBody>
          <a:bodyPr anchorCtr="0" anchor="ctr" bIns="91425" lIns="91425" spcFirstLastPara="1" rIns="91425" wrap="square" tIns="91425">
            <a:normAutofit lnSpcReduction="20000"/>
          </a:bodyPr>
          <a:lstStyle/>
          <a:p>
            <a:pPr indent="0" lvl="0" marL="0" rtl="0" algn="l">
              <a:spcBef>
                <a:spcPts val="1200"/>
              </a:spcBef>
              <a:spcAft>
                <a:spcPts val="0"/>
              </a:spcAft>
              <a:buClr>
                <a:schemeClr val="dk1"/>
              </a:buClr>
              <a:buSzPts val="1100"/>
              <a:buFont typeface="Arial"/>
              <a:buNone/>
            </a:pPr>
            <a:r>
              <a:rPr lang="en" sz="2050">
                <a:solidFill>
                  <a:srgbClr val="000000"/>
                </a:solidFill>
                <a:latin typeface="Calibri"/>
                <a:ea typeface="Calibri"/>
                <a:cs typeface="Calibri"/>
                <a:sym typeface="Calibri"/>
              </a:rPr>
              <a:t>The historic rate of saving in Canada is 7.61%.  The average Canadian </a:t>
            </a:r>
            <a:br>
              <a:rPr lang="en" sz="2050">
                <a:solidFill>
                  <a:srgbClr val="000000"/>
                </a:solidFill>
                <a:latin typeface="Calibri"/>
                <a:ea typeface="Calibri"/>
                <a:cs typeface="Calibri"/>
                <a:sym typeface="Calibri"/>
              </a:rPr>
            </a:br>
            <a:r>
              <a:rPr lang="en" sz="2050">
                <a:solidFill>
                  <a:srgbClr val="000000"/>
                </a:solidFill>
                <a:latin typeface="Calibri"/>
                <a:ea typeface="Calibri"/>
                <a:cs typeface="Calibri"/>
                <a:sym typeface="Calibri"/>
              </a:rPr>
              <a:t>makes around $50,000/year, that would be savings of $3,805. The </a:t>
            </a:r>
            <a:br>
              <a:rPr lang="en" sz="2050">
                <a:solidFill>
                  <a:srgbClr val="000000"/>
                </a:solidFill>
                <a:latin typeface="Calibri"/>
                <a:ea typeface="Calibri"/>
                <a:cs typeface="Calibri"/>
                <a:sym typeface="Calibri"/>
              </a:rPr>
            </a:br>
            <a:r>
              <a:rPr lang="en" sz="2050">
                <a:solidFill>
                  <a:srgbClr val="000000"/>
                </a:solidFill>
                <a:latin typeface="Calibri"/>
                <a:ea typeface="Calibri"/>
                <a:cs typeface="Calibri"/>
                <a:sym typeface="Calibri"/>
              </a:rPr>
              <a:t>historical rate of </a:t>
            </a:r>
            <a:r>
              <a:rPr b="1" lang="en" sz="2050">
                <a:solidFill>
                  <a:srgbClr val="000000"/>
                </a:solidFill>
                <a:latin typeface="Calibri"/>
                <a:ea typeface="Calibri"/>
                <a:cs typeface="Calibri"/>
                <a:sym typeface="Calibri"/>
              </a:rPr>
              <a:t>7.61% </a:t>
            </a:r>
            <a:r>
              <a:rPr lang="en" sz="2050">
                <a:solidFill>
                  <a:srgbClr val="000000"/>
                </a:solidFill>
                <a:latin typeface="Calibri"/>
                <a:ea typeface="Calibri"/>
                <a:cs typeface="Calibri"/>
                <a:sym typeface="Calibri"/>
              </a:rPr>
              <a:t>is still well below the recommended rate of 10%.</a:t>
            </a:r>
            <a:endParaRPr sz="2050">
              <a:solidFill>
                <a:srgbClr val="000000"/>
              </a:solidFill>
              <a:latin typeface="Calibri"/>
              <a:ea typeface="Calibri"/>
              <a:cs typeface="Calibri"/>
              <a:sym typeface="Calibri"/>
            </a:endParaRPr>
          </a:p>
          <a:p>
            <a:pPr indent="0" lvl="0" marL="0" rtl="0" algn="l">
              <a:spcBef>
                <a:spcPts val="1200"/>
              </a:spcBef>
              <a:spcAft>
                <a:spcPts val="0"/>
              </a:spcAft>
              <a:buNone/>
            </a:pPr>
            <a:r>
              <a:rPr lang="en" sz="2050">
                <a:solidFill>
                  <a:srgbClr val="000000"/>
                </a:solidFill>
                <a:latin typeface="Calibri"/>
                <a:ea typeface="Calibri"/>
                <a:cs typeface="Calibri"/>
                <a:sym typeface="Calibri"/>
              </a:rPr>
              <a:t>Unfortunately, however, Canadian households aren’t even coming close to attaining the historical rate in 2019.  How much do Canadians save?</a:t>
            </a:r>
            <a:br>
              <a:rPr lang="en" sz="2050">
                <a:solidFill>
                  <a:srgbClr val="000000"/>
                </a:solidFill>
                <a:latin typeface="Calibri"/>
                <a:ea typeface="Calibri"/>
                <a:cs typeface="Calibri"/>
                <a:sym typeface="Calibri"/>
              </a:rPr>
            </a:br>
            <a:endParaRPr sz="2050">
              <a:solidFill>
                <a:srgbClr val="0000FF"/>
              </a:solidFill>
              <a:latin typeface="Calibri"/>
              <a:ea typeface="Calibri"/>
              <a:cs typeface="Calibri"/>
              <a:sym typeface="Calibri"/>
            </a:endParaRPr>
          </a:p>
          <a:p>
            <a:pPr indent="0" lvl="0" marL="0" rtl="0" algn="l">
              <a:spcBef>
                <a:spcPts val="1200"/>
              </a:spcBef>
              <a:spcAft>
                <a:spcPts val="0"/>
              </a:spcAft>
              <a:buNone/>
            </a:pPr>
            <a:r>
              <a:rPr b="1" lang="en" sz="2050">
                <a:solidFill>
                  <a:srgbClr val="0000FF"/>
                </a:solidFill>
                <a:latin typeface="Calibri"/>
                <a:ea typeface="Calibri"/>
                <a:cs typeface="Calibri"/>
                <a:sym typeface="Calibri"/>
              </a:rPr>
              <a:t>According to</a:t>
            </a:r>
            <a:r>
              <a:rPr b="1" lang="en" sz="2050">
                <a:solidFill>
                  <a:srgbClr val="0000FF"/>
                </a:solidFill>
                <a:uFill>
                  <a:noFill/>
                </a:uFill>
                <a:latin typeface="Calibri"/>
                <a:ea typeface="Calibri"/>
                <a:cs typeface="Calibri"/>
                <a:sym typeface="Calibri"/>
                <a:hlinkClick r:id="rId3">
                  <a:extLst>
                    <a:ext uri="{A12FA001-AC4F-418D-AE19-62706E023703}">
                      <ahyp:hlinkClr val="tx"/>
                    </a:ext>
                  </a:extLst>
                </a:hlinkClick>
              </a:rPr>
              <a:t> </a:t>
            </a:r>
            <a:r>
              <a:rPr b="1" lang="en" sz="2050" u="sng">
                <a:solidFill>
                  <a:srgbClr val="0000FF"/>
                </a:solidFill>
                <a:latin typeface="Calibri"/>
                <a:ea typeface="Calibri"/>
                <a:cs typeface="Calibri"/>
                <a:sym typeface="Calibri"/>
                <a:hlinkClick r:id="rId4">
                  <a:extLst>
                    <a:ext uri="{A12FA001-AC4F-418D-AE19-62706E023703}">
                      <ahyp:hlinkClr val="tx"/>
                    </a:ext>
                  </a:extLst>
                </a:hlinkClick>
              </a:rPr>
              <a:t>TradingEconomics.com</a:t>
            </a:r>
            <a:r>
              <a:rPr b="1" lang="en" sz="2050">
                <a:solidFill>
                  <a:srgbClr val="0000FF"/>
                </a:solidFill>
                <a:latin typeface="Calibri"/>
                <a:ea typeface="Calibri"/>
                <a:cs typeface="Calibri"/>
                <a:sym typeface="Calibri"/>
              </a:rPr>
              <a:t> (2019) the current savings rate for Canadians is </a:t>
            </a:r>
            <a:r>
              <a:rPr b="1" lang="en" sz="2050" u="sng">
                <a:solidFill>
                  <a:srgbClr val="FF0000"/>
                </a:solidFill>
                <a:latin typeface="Calibri"/>
                <a:ea typeface="Calibri"/>
                <a:cs typeface="Calibri"/>
                <a:sym typeface="Calibri"/>
              </a:rPr>
              <a:t>1.7%</a:t>
            </a:r>
            <a:r>
              <a:rPr b="1" lang="en" sz="2050">
                <a:solidFill>
                  <a:srgbClr val="0000FF"/>
                </a:solidFill>
                <a:latin typeface="Calibri"/>
                <a:ea typeface="Calibri"/>
                <a:cs typeface="Calibri"/>
                <a:sym typeface="Calibri"/>
              </a:rPr>
              <a:t> of household income in the second quarter of 2019. Assuming the same income of $50,000, that is only $850 saved every year. </a:t>
            </a:r>
            <a:br>
              <a:rPr b="1" lang="en" sz="2050">
                <a:solidFill>
                  <a:srgbClr val="0000FF"/>
                </a:solidFill>
                <a:latin typeface="Calibri"/>
                <a:ea typeface="Calibri"/>
                <a:cs typeface="Calibri"/>
                <a:sym typeface="Calibri"/>
              </a:rPr>
            </a:br>
            <a:r>
              <a:rPr b="1" lang="en" sz="2050">
                <a:solidFill>
                  <a:srgbClr val="0000FF"/>
                </a:solidFill>
                <a:latin typeface="Calibri"/>
                <a:ea typeface="Calibri"/>
                <a:cs typeface="Calibri"/>
                <a:sym typeface="Calibri"/>
              </a:rPr>
              <a:t>Why are Canadians so bad at saving?</a:t>
            </a:r>
            <a:br>
              <a:rPr b="1" lang="en" sz="2000">
                <a:solidFill>
                  <a:srgbClr val="980000"/>
                </a:solidFill>
              </a:rPr>
            </a:br>
            <a:endParaRPr b="1" sz="2000">
              <a:solidFill>
                <a:srgbClr val="980000"/>
              </a:solidFill>
            </a:endParaRPr>
          </a:p>
          <a:p>
            <a:pPr indent="0" lvl="0" marL="0" rtl="0" algn="l">
              <a:spcBef>
                <a:spcPts val="1200"/>
              </a:spcBef>
              <a:spcAft>
                <a:spcPts val="1200"/>
              </a:spcAft>
              <a:buNone/>
            </a:pPr>
            <a:r>
              <a:rPr lang="en" sz="1000">
                <a:solidFill>
                  <a:srgbClr val="980000"/>
                </a:solidFill>
              </a:rPr>
              <a:t>(See Speaker Notes)</a:t>
            </a:r>
            <a:endParaRPr/>
          </a:p>
        </p:txBody>
      </p:sp>
      <p:pic>
        <p:nvPicPr>
          <p:cNvPr id="85" name="Google Shape;85;p17"/>
          <p:cNvPicPr preferRelativeResize="0"/>
          <p:nvPr/>
        </p:nvPicPr>
        <p:blipFill>
          <a:blip r:embed="rId5">
            <a:alphaModFix/>
          </a:blip>
          <a:stretch>
            <a:fillRect/>
          </a:stretch>
        </p:blipFill>
        <p:spPr>
          <a:xfrm>
            <a:off x="8049844" y="0"/>
            <a:ext cx="1094150" cy="1860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4">
                                            <p:txEl>
                                              <p:pRg end="0" st="0"/>
                                            </p:txEl>
                                          </p:spTgt>
                                        </p:tgtEl>
                                        <p:attrNameLst>
                                          <p:attrName>style.visibility</p:attrName>
                                        </p:attrNameLst>
                                      </p:cBhvr>
                                      <p:to>
                                        <p:strVal val="visible"/>
                                      </p:to>
                                    </p:set>
                                    <p:anim calcmode="lin" valueType="num">
                                      <p:cBhvr additive="base">
                                        <p:cTn dur="1000"/>
                                        <p:tgtEl>
                                          <p:spTgt spid="8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4">
                                            <p:txEl>
                                              <p:pRg end="1" st="1"/>
                                            </p:txEl>
                                          </p:spTgt>
                                        </p:tgtEl>
                                        <p:attrNameLst>
                                          <p:attrName>style.visibility</p:attrName>
                                        </p:attrNameLst>
                                      </p:cBhvr>
                                      <p:to>
                                        <p:strVal val="visible"/>
                                      </p:to>
                                    </p:set>
                                    <p:anim calcmode="lin" valueType="num">
                                      <p:cBhvr additive="base">
                                        <p:cTn dur="1000"/>
                                        <p:tgtEl>
                                          <p:spTgt spid="84">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4">
                                            <p:txEl>
                                              <p:pRg end="2" st="2"/>
                                            </p:txEl>
                                          </p:spTgt>
                                        </p:tgtEl>
                                        <p:attrNameLst>
                                          <p:attrName>style.visibility</p:attrName>
                                        </p:attrNameLst>
                                      </p:cBhvr>
                                      <p:to>
                                        <p:strVal val="visible"/>
                                      </p:to>
                                    </p:set>
                                    <p:anim calcmode="lin" valueType="num">
                                      <p:cBhvr additive="base">
                                        <p:cTn dur="1000"/>
                                        <p:tgtEl>
                                          <p:spTgt spid="84">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4">
                                            <p:txEl>
                                              <p:pRg end="3" st="3"/>
                                            </p:txEl>
                                          </p:spTgt>
                                        </p:tgtEl>
                                        <p:attrNameLst>
                                          <p:attrName>style.visibility</p:attrName>
                                        </p:attrNameLst>
                                      </p:cBhvr>
                                      <p:to>
                                        <p:strVal val="visible"/>
                                      </p:to>
                                    </p:set>
                                    <p:anim calcmode="lin" valueType="num">
                                      <p:cBhvr additive="base">
                                        <p:cTn dur="1000"/>
                                        <p:tgtEl>
                                          <p:spTgt spid="84">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Article - </a:t>
            </a:r>
            <a:r>
              <a:rPr b="1" i="1" lang="en" sz="2400"/>
              <a:t>Advice I wish I could give my younger self</a:t>
            </a:r>
            <a:endParaRPr b="1" i="1" sz="2400"/>
          </a:p>
        </p:txBody>
      </p:sp>
      <p:sp>
        <p:nvSpPr>
          <p:cNvPr id="415" name="Google Shape;415;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16" name="Google Shape;416;p62"/>
          <p:cNvPicPr preferRelativeResize="0"/>
          <p:nvPr/>
        </p:nvPicPr>
        <p:blipFill>
          <a:blip r:embed="rId3">
            <a:alphaModFix/>
          </a:blip>
          <a:stretch>
            <a:fillRect/>
          </a:stretch>
        </p:blipFill>
        <p:spPr>
          <a:xfrm>
            <a:off x="311696" y="1152475"/>
            <a:ext cx="5893480" cy="34164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S&amp;P 500 &amp; Other Index Funds</a:t>
            </a:r>
            <a:endParaRPr b="1"/>
          </a:p>
        </p:txBody>
      </p:sp>
      <p:sp>
        <p:nvSpPr>
          <p:cNvPr id="422" name="Google Shape;422;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600">
                <a:solidFill>
                  <a:srgbClr val="FF0000"/>
                </a:solidFill>
                <a:latin typeface="Montserrat"/>
                <a:ea typeface="Montserrat"/>
                <a:cs typeface="Montserrat"/>
                <a:sym typeface="Montserrat"/>
              </a:rPr>
              <a:t>Fast Facts</a:t>
            </a:r>
            <a:endParaRPr b="1" sz="1600">
              <a:solidFill>
                <a:srgbClr val="FF0000"/>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In the 41 years from 1957 to 1998, only 74 of the original 500 companies of the S&amp;P 500 remain </a:t>
            </a:r>
            <a:r>
              <a:rPr lang="en" sz="1100">
                <a:solidFill>
                  <a:schemeClr val="dk1"/>
                </a:solidFill>
                <a:latin typeface="Montserrat"/>
                <a:ea typeface="Montserrat"/>
                <a:cs typeface="Montserrat"/>
                <a:sym typeface="Montserrat"/>
              </a:rPr>
              <a:t>(AOL, 2018)</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The S&amp;P 500 has increased 2813% since 1979 </a:t>
            </a:r>
            <a:r>
              <a:rPr lang="en" sz="1100">
                <a:solidFill>
                  <a:schemeClr val="dk1"/>
                </a:solidFill>
                <a:latin typeface="Montserrat"/>
                <a:ea typeface="Montserrat"/>
                <a:cs typeface="Montserrat"/>
                <a:sym typeface="Montserrat"/>
              </a:rPr>
              <a:t>(Google Finance, 2019)</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To get into the S&amp;P 500, companies must meet various criteria, such as having a market capitalization of at least $6.1 billion (this threshold changes over time) and a minimum trading volume of 250,000 shares per month in each of the six months before a stock's evaluation for entry.</a:t>
            </a:r>
            <a:r>
              <a:rPr lang="en" sz="1100">
                <a:solidFill>
                  <a:schemeClr val="dk1"/>
                </a:solidFill>
                <a:latin typeface="Montserrat"/>
                <a:ea typeface="Montserrat"/>
                <a:cs typeface="Montserrat"/>
                <a:sym typeface="Montserrat"/>
              </a:rPr>
              <a:t> (Nerd Wallet, 2021)</a:t>
            </a:r>
            <a:endParaRPr sz="1100">
              <a:solidFill>
                <a:schemeClr val="dk1"/>
              </a:solidFill>
              <a:latin typeface="Montserrat"/>
              <a:ea typeface="Montserrat"/>
              <a:cs typeface="Montserrat"/>
              <a:sym typeface="Montserrat"/>
            </a:endParaRPr>
          </a:p>
          <a:p>
            <a:pPr indent="0" lvl="0" marL="0" rtl="0" algn="l">
              <a:spcBef>
                <a:spcPts val="0"/>
              </a:spcBef>
              <a:spcAft>
                <a:spcPts val="120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Analysis of a couple living in Chicago Feb 2021</a:t>
            </a:r>
            <a:endParaRPr b="1"/>
          </a:p>
        </p:txBody>
      </p:sp>
      <p:sp>
        <p:nvSpPr>
          <p:cNvPr id="428" name="Google Shape;428;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https://youtu.be/DctuVe-JVSs</a:t>
            </a:r>
            <a:r>
              <a:rPr lang="en"/>
              <a:t> </a:t>
            </a:r>
            <a:endParaRPr/>
          </a:p>
        </p:txBody>
      </p:sp>
      <p:pic>
        <p:nvPicPr>
          <p:cNvPr id="429" name="Google Shape;429;p64"/>
          <p:cNvPicPr preferRelativeResize="0"/>
          <p:nvPr/>
        </p:nvPicPr>
        <p:blipFill>
          <a:blip r:embed="rId4">
            <a:alphaModFix/>
          </a:blip>
          <a:stretch>
            <a:fillRect/>
          </a:stretch>
        </p:blipFill>
        <p:spPr>
          <a:xfrm>
            <a:off x="393725" y="1615323"/>
            <a:ext cx="6240899" cy="33572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Recorded Guest Speaker (Swift Current)</a:t>
            </a:r>
            <a:endParaRPr b="1"/>
          </a:p>
        </p:txBody>
      </p:sp>
      <p:sp>
        <p:nvSpPr>
          <p:cNvPr id="435" name="Google Shape;435;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Want to learn more about saving &amp; investing?  Swift Current Financial Guest Speaker Scott Cassidy:</a:t>
            </a:r>
            <a:br>
              <a:rPr lang="en"/>
            </a:br>
            <a:r>
              <a:rPr b="1" i="1" lang="en"/>
              <a:t>What can students invest in?</a:t>
            </a:r>
            <a:r>
              <a:rPr lang="en"/>
              <a:t> </a:t>
            </a:r>
            <a:r>
              <a:rPr lang="en" u="sng">
                <a:solidFill>
                  <a:schemeClr val="hlink"/>
                </a:solidFill>
                <a:hlinkClick r:id="rId3"/>
              </a:rPr>
              <a:t>https://drive.google.com/file/d/1rmjhRN1O0BLkWkkAWyxRcrzqowt-g40O/view?usp=sharing</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436" name="Google Shape;436;p65"/>
          <p:cNvPicPr preferRelativeResize="0"/>
          <p:nvPr/>
        </p:nvPicPr>
        <p:blipFill>
          <a:blip r:embed="rId4">
            <a:alphaModFix/>
          </a:blip>
          <a:stretch>
            <a:fillRect/>
          </a:stretch>
        </p:blipFill>
        <p:spPr>
          <a:xfrm>
            <a:off x="1827709" y="2476250"/>
            <a:ext cx="6817640" cy="24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980000"/>
                </a:solidFill>
              </a:rPr>
              <a:t>Fun Facts</a:t>
            </a:r>
            <a:endParaRPr b="1">
              <a:solidFill>
                <a:srgbClr val="980000"/>
              </a:solidFill>
            </a:endParaRPr>
          </a:p>
        </p:txBody>
      </p:sp>
      <p:sp>
        <p:nvSpPr>
          <p:cNvPr id="442" name="Google Shape;442;p66"/>
          <p:cNvSpPr txBox="1"/>
          <p:nvPr>
            <p:ph idx="1" type="body"/>
          </p:nvPr>
        </p:nvSpPr>
        <p:spPr>
          <a:xfrm>
            <a:off x="311700" y="1152475"/>
            <a:ext cx="8520600" cy="3911700"/>
          </a:xfrm>
          <a:prstGeom prst="rect">
            <a:avLst/>
          </a:prstGeom>
        </p:spPr>
        <p:txBody>
          <a:bodyPr anchorCtr="0" anchor="t" bIns="91425" lIns="91425" spcFirstLastPara="1" rIns="91425" wrap="square" tIns="91425">
            <a:normAutofit/>
          </a:bodyPr>
          <a:lstStyle/>
          <a:p>
            <a:pPr indent="-355600" lvl="0" marL="457200" rtl="0" algn="l">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90% of actively managed funds </a:t>
            </a:r>
            <a:r>
              <a:rPr b="1" lang="en" sz="2000">
                <a:solidFill>
                  <a:schemeClr val="dk1"/>
                </a:solidFill>
                <a:latin typeface="Calibri"/>
                <a:ea typeface="Calibri"/>
                <a:cs typeface="Calibri"/>
                <a:sym typeface="Calibri"/>
              </a:rPr>
              <a:t>underperformed passive funds.</a:t>
            </a:r>
            <a:r>
              <a:rPr lang="en" sz="2000">
                <a:solidFill>
                  <a:schemeClr val="dk1"/>
                </a:solidFill>
                <a:latin typeface="Calibri"/>
                <a:ea typeface="Calibri"/>
                <a:cs typeface="Calibri"/>
                <a:sym typeface="Calibri"/>
              </a:rPr>
              <a:t> (Financially SImple 2017)</a:t>
            </a:r>
            <a:endParaRPr sz="2000">
              <a:solidFill>
                <a:schemeClr val="dk1"/>
              </a:solidFill>
              <a:latin typeface="Calibri"/>
              <a:ea typeface="Calibri"/>
              <a:cs typeface="Calibri"/>
              <a:sym typeface="Calibri"/>
            </a:endParaRPr>
          </a:p>
          <a:p>
            <a:pPr indent="-355600" lvl="1" marL="914400" rtl="0" algn="l">
              <a:lnSpc>
                <a:spcPct val="100000"/>
              </a:lnSpc>
              <a:spcBef>
                <a:spcPts val="0"/>
              </a:spcBef>
              <a:spcAft>
                <a:spcPts val="0"/>
              </a:spcAft>
              <a:buClr>
                <a:schemeClr val="dk1"/>
              </a:buClr>
              <a:buSzPts val="2000"/>
              <a:buFont typeface="Calibri"/>
              <a:buChar char="○"/>
            </a:pPr>
            <a:r>
              <a:rPr b="1" lang="en" sz="1600">
                <a:solidFill>
                  <a:srgbClr val="980000"/>
                </a:solidFill>
                <a:latin typeface="Calibri"/>
                <a:ea typeface="Calibri"/>
                <a:cs typeface="Calibri"/>
                <a:sym typeface="Calibri"/>
              </a:rPr>
              <a:t> Active vs Passive Funds:  </a:t>
            </a:r>
            <a:r>
              <a:rPr lang="en" sz="1600">
                <a:solidFill>
                  <a:srgbClr val="980000"/>
                </a:solidFill>
                <a:latin typeface="Calibri"/>
                <a:ea typeface="Calibri"/>
                <a:cs typeface="Calibri"/>
                <a:sym typeface="Calibri"/>
              </a:rPr>
              <a:t>It’s important to note that some funds have higher fees because they are managed by a professional called an investment manager. </a:t>
            </a:r>
            <a:br>
              <a:rPr lang="en" sz="2000">
                <a:solidFill>
                  <a:schemeClr val="dk1"/>
                </a:solidFill>
                <a:latin typeface="Calibri"/>
                <a:ea typeface="Calibri"/>
                <a:cs typeface="Calibri"/>
                <a:sym typeface="Calibri"/>
              </a:rPr>
            </a:b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0.75% in fees equates to a 20% smaller nest egg in just 30 years. (Financially Simple 2017)</a:t>
            </a:r>
            <a:endParaRPr sz="2000">
              <a:solidFill>
                <a:schemeClr val="dk1"/>
              </a:solidFill>
              <a:latin typeface="Calibri"/>
              <a:ea typeface="Calibri"/>
              <a:cs typeface="Calibri"/>
              <a:sym typeface="Calibri"/>
            </a:endParaRPr>
          </a:p>
          <a:p>
            <a:pPr indent="-355600" lvl="0" marL="457200" rtl="0" algn="l">
              <a:lnSpc>
                <a:spcPct val="10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The average fee for a professional financial advisor’s services is </a:t>
            </a:r>
            <a:r>
              <a:rPr b="1" lang="en" sz="2000">
                <a:solidFill>
                  <a:schemeClr val="dk1"/>
                </a:solidFill>
                <a:latin typeface="Calibri"/>
                <a:ea typeface="Calibri"/>
                <a:cs typeface="Calibri"/>
                <a:sym typeface="Calibri"/>
              </a:rPr>
              <a:t>1.02%</a:t>
            </a:r>
            <a:r>
              <a:rPr lang="en" sz="2000">
                <a:solidFill>
                  <a:schemeClr val="dk1"/>
                </a:solidFill>
                <a:latin typeface="Calibri"/>
                <a:ea typeface="Calibri"/>
                <a:cs typeface="Calibri"/>
                <a:sym typeface="Calibri"/>
              </a:rPr>
              <a:t> of assets under management annually for an account of one million dollars (the industry average fee is 0.99% and decreases depending on the size of your account). (Investopedia 2019)</a:t>
            </a:r>
            <a:endParaRPr sz="2000">
              <a:solidFill>
                <a:schemeClr val="dk1"/>
              </a:solidFill>
              <a:latin typeface="Calibri"/>
              <a:ea typeface="Calibri"/>
              <a:cs typeface="Calibri"/>
              <a:sym typeface="Calibri"/>
            </a:endParaRPr>
          </a:p>
          <a:p>
            <a:pPr indent="0" lvl="0" marL="0" rtl="0" algn="l">
              <a:spcBef>
                <a:spcPts val="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2593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Who has the most </a:t>
            </a:r>
            <a:br>
              <a:rPr lang="en"/>
            </a:br>
            <a:r>
              <a:rPr lang="en"/>
              <a:t>money at age 65?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Retirement is ONE goal of investing.  </a:t>
            </a:r>
            <a:endParaRPr/>
          </a:p>
        </p:txBody>
      </p:sp>
      <p:pic>
        <p:nvPicPr>
          <p:cNvPr id="91" name="Google Shape;91;p18"/>
          <p:cNvPicPr preferRelativeResize="0"/>
          <p:nvPr/>
        </p:nvPicPr>
        <p:blipFill>
          <a:blip r:embed="rId3">
            <a:alphaModFix/>
          </a:blip>
          <a:stretch>
            <a:fillRect/>
          </a:stretch>
        </p:blipFill>
        <p:spPr>
          <a:xfrm>
            <a:off x="2577925" y="103550"/>
            <a:ext cx="6566074" cy="4738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972713" y="287463"/>
            <a:ext cx="7427624" cy="4651875"/>
          </a:xfrm>
          <a:prstGeom prst="rect">
            <a:avLst/>
          </a:prstGeom>
          <a:noFill/>
          <a:ln cap="flat" cmpd="sng" w="25400">
            <a:solidFill>
              <a:srgbClr val="000000"/>
            </a:solidFill>
            <a:prstDash val="solid"/>
            <a:miter lim="8000"/>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0"/>
          <p:cNvPicPr preferRelativeResize="0"/>
          <p:nvPr/>
        </p:nvPicPr>
        <p:blipFill>
          <a:blip r:embed="rId3">
            <a:alphaModFix/>
          </a:blip>
          <a:stretch>
            <a:fillRect/>
          </a:stretch>
        </p:blipFill>
        <p:spPr>
          <a:xfrm>
            <a:off x="2763575" y="204475"/>
            <a:ext cx="6282300" cy="4647350"/>
          </a:xfrm>
          <a:prstGeom prst="rect">
            <a:avLst/>
          </a:prstGeom>
          <a:noFill/>
          <a:ln cap="flat" cmpd="sng" w="25400">
            <a:solidFill>
              <a:srgbClr val="000000"/>
            </a:solidFill>
            <a:prstDash val="solid"/>
            <a:miter lim="8000"/>
            <a:headEnd len="sm" w="sm" type="none"/>
            <a:tailEnd len="sm" w="sm" type="none"/>
          </a:ln>
        </p:spPr>
      </p:pic>
      <p:sp>
        <p:nvSpPr>
          <p:cNvPr id="102" name="Google Shape;102;p20"/>
          <p:cNvSpPr txBox="1"/>
          <p:nvPr>
            <p:ph idx="1" type="body"/>
          </p:nvPr>
        </p:nvSpPr>
        <p:spPr>
          <a:xfrm>
            <a:off x="311700" y="1152475"/>
            <a:ext cx="2343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solidFill>
                  <a:schemeClr val="dk1"/>
                </a:solidFill>
                <a:latin typeface="Calibri"/>
                <a:ea typeface="Calibri"/>
                <a:cs typeface="Calibri"/>
                <a:sym typeface="Calibri"/>
              </a:rPr>
              <a:t>Why might some 20-year-olds have difficulty investing $360 per month for retirement?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How does the Stock Exchange Work?</a:t>
            </a:r>
            <a:endParaRPr b="1"/>
          </a:p>
        </p:txBody>
      </p:sp>
      <p:sp>
        <p:nvSpPr>
          <p:cNvPr id="108" name="Google Shape;108;p21"/>
          <p:cNvSpPr txBox="1"/>
          <p:nvPr>
            <p:ph idx="1" type="body"/>
          </p:nvPr>
        </p:nvSpPr>
        <p:spPr>
          <a:xfrm>
            <a:off x="5143600" y="1152475"/>
            <a:ext cx="3688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Be ready to answer 3 multiple choice questions on the next slide.</a:t>
            </a:r>
            <a:endParaRPr/>
          </a:p>
          <a:p>
            <a:pPr indent="0" lvl="0" marL="0" rtl="0" algn="l">
              <a:spcBef>
                <a:spcPts val="1200"/>
              </a:spcBef>
              <a:spcAft>
                <a:spcPts val="1200"/>
              </a:spcAft>
              <a:buNone/>
            </a:pPr>
            <a:r>
              <a:rPr lang="en"/>
              <a:t>:) </a:t>
            </a:r>
            <a:r>
              <a:rPr lang="en" u="sng">
                <a:solidFill>
                  <a:schemeClr val="hlink"/>
                </a:solidFill>
                <a:hlinkClick r:id="rId3"/>
              </a:rPr>
              <a:t>https://youtu.be/JrGp4ofULzQ</a:t>
            </a:r>
            <a:r>
              <a:rPr lang="en"/>
              <a:t> </a:t>
            </a:r>
            <a:endParaRPr/>
          </a:p>
        </p:txBody>
      </p:sp>
      <p:pic>
        <p:nvPicPr>
          <p:cNvPr descr="Why are there stocks at all?&#10;&#10;Everyday in the news we hear about the stock exchange, stocks and money moving around the globe. Still, a lot of people don't have an idea why we have stock markets at all, because the topic is usually very dry. We made a short video about the basics of the stock exchanges. With robots. Robots are kewl!&#10;&#10;Short videos, explaining things. For example Evolution, the Universe, the Stock Market or controversial topics like Fracking. Because we love science.&#10;&#10;We would love to interact more with you, our viewers to figure out what topics you want to see. If you have a suggestion for future videos or feedback, drop us a line! :)&#10;&#10;&#10;OUR CHANNELS&#10;▀▀▀▀▀▀▀▀▀▀▀▀▀▀▀▀▀▀▀▀▀▀▀▀▀▀&#10;German Channel: https://kgs.link/youtubeDE &#10;Spanish Channel: https://kgs.link/youtubeES &#10;&#10;&#10;HOW CAN YOU SUPPORT US?&#10;▀▀▀▀▀▀▀▀▀▀▀▀▀▀▀▀▀▀▀▀▀▀▀▀▀▀&#10;This is how we make our living and it would be a pleasure if you support us!&#10;&#10;Get Merch designed with ❤ from https://kgs.link/shop  &#10;Join the Patreon Bird Army 🐧 https://kgs.link/patreon  &#10;&#10;&#10;DISCUSSIONS &amp; SOCIAL MEDIA&#10;▀▀▀▀▀▀▀▀▀▀▀▀▀▀▀▀▀▀▀▀▀▀▀▀▀▀&#10;Reddit:            https://kgs.link/reddit&#10;Instagram:     https://kgs.link/instagram&#10;Twitter:           https://kgs.link/twitter&#10;Facebook:      https://kgs.link/facebook&#10;Discord:          https://kgs.link/discord&#10;Newsletter:    https://kgs.link/newsletter&#10;&#10;&#10;OUR VOICE&#10;▀▀▀▀▀▀▀▀▀▀▀▀▀▀▀▀▀▀▀▀▀▀▀▀▀▀&#10;The Kurzgesagt voice is from &#10;Steve Taylor:  https://kgs.link/youtube-voice&#10;&#10;&#10;OUR MUSIC ♬♪&#10;▀▀▀▀▀▀▀▀▀▀▀▀▀▀▀▀▀▀▀▀▀▀▀▀▀▀&#10;700+ minutes of Kurzgesagt Soundtracks by Epic Mountain:&#10;&#10;Spotify:            https://kgs.link/music-spotify&#10;Soundcloud:   https://kgs.link/music-soundcloud&#10;Bandcamp:     https://kgs.link/music-bandcamp&#10;Youtube:          https://kgs.link/music-youtube&#10;Facebook:       https://kgs.link/music-facebook&#10;&#10;&#10;Help us caption &amp; translate this video!&#10;&#10;http://www.youtube.com/timedtext_cs_panel?c=UCsXVk37bltHxD1rDPwtNM8Q&amp;tab=2" id="109" name="Google Shape;109;p21" title="How The Stock Exchange Works (For Dummies)">
            <a:hlinkClick r:id="rId4"/>
          </p:cNvPr>
          <p:cNvPicPr preferRelativeResize="0"/>
          <p:nvPr/>
        </p:nvPicPr>
        <p:blipFill>
          <a:blip r:embed="rId5">
            <a:alphaModFix/>
          </a:blip>
          <a:stretch>
            <a:fillRect/>
          </a:stretch>
        </p:blipFill>
        <p:spPr>
          <a:xfrm>
            <a:off x="311700" y="11461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